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30279975" cy="42808525"/>
  <p:notesSz cx="7102475" cy="10231438"/>
  <p:defaultTextStyle>
    <a:defPPr>
      <a:defRPr lang="de-DE"/>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6547" userDrawn="1">
          <p15:clr>
            <a:srgbClr val="A4A3A4"/>
          </p15:clr>
        </p15:guide>
        <p15:guide id="2" pos="9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A332"/>
    <a:srgbClr val="69C43C"/>
    <a:srgbClr val="FCDC4B"/>
    <a:srgbClr val="E4F8C4"/>
    <a:srgbClr val="FCE1D0"/>
    <a:srgbClr val="F3FCE4"/>
    <a:srgbClr val="FAC090"/>
    <a:srgbClr val="9ED981"/>
    <a:srgbClr val="FDEB9D"/>
    <a:srgbClr val="D2F2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361" autoAdjust="0"/>
    <p:restoredTop sz="96866" autoAdjust="0"/>
  </p:normalViewPr>
  <p:slideViewPr>
    <p:cSldViewPr snapToGrid="0" snapToObjects="1">
      <p:cViewPr>
        <p:scale>
          <a:sx n="50" d="100"/>
          <a:sy n="50" d="100"/>
        </p:scale>
        <p:origin x="1062" y="-3570"/>
      </p:cViewPr>
      <p:guideLst>
        <p:guide orient="horz" pos="26547"/>
        <p:guide pos="9537"/>
      </p:guideLst>
    </p:cSldViewPr>
  </p:slideViewPr>
  <p:outlineViewPr>
    <p:cViewPr>
      <p:scale>
        <a:sx n="33" d="100"/>
        <a:sy n="33" d="100"/>
      </p:scale>
      <p:origin x="0" y="0"/>
    </p:cViewPr>
  </p:outlineViewPr>
  <p:notesTextViewPr>
    <p:cViewPr>
      <p:scale>
        <a:sx n="3" d="2"/>
        <a:sy n="3" d="2"/>
      </p:scale>
      <p:origin x="0" y="0"/>
    </p:cViewPr>
  </p:notesTextViewPr>
  <p:gridSpacing cx="720089" cy="720089"/>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user.fu-berlin.de\home\jdrews\NeuENV\AP%204\AP%204.4\Auswertung\Excel\Schaubilder%20Bev&#246;lkerungsbefragung.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mi-group.imp.fu-berlin.de\ag_pubsec\Neue%20Ordnerstruktur%20FOES\Projekte%20und%20Projektantr&#228;ge\Laufende%20Projekte\NeuENV\1_Projekt_Bearbeitung_Arbeitspakete\AP4.2%20Welle%201\Welle1_deskriptive_Darstellung\DiagrammeExcel_Max.xlsx"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1" Type="http://schemas.openxmlformats.org/officeDocument/2006/relationships/oleObject" Target="file:///\\campus\daten\polsoz\PUK-ORGAKOMM\BMBF%20NeuENV\AP%204.4\Auswertung\Schaubilder_Zusammenh&#228;nge_Bev&#246;lkerungsbefragung.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spPr>
            <a:solidFill>
              <a:srgbClr val="59A332"/>
            </a:solidFill>
          </c:spPr>
          <c:invertIfNegative val="0"/>
          <c:dLbls>
            <c:spPr>
              <a:noFill/>
              <a:ln>
                <a:noFill/>
              </a:ln>
              <a:effectLst/>
            </c:spPr>
            <c:txPr>
              <a:bodyPr wrap="square" lIns="38100" tIns="19050" rIns="38100" bIns="19050" anchor="ctr">
                <a:spAutoFit/>
              </a:bodyPr>
              <a:lstStyle/>
              <a:p>
                <a:pPr>
                  <a:defRPr>
                    <a:solidFill>
                      <a:schemeClr val="bg1"/>
                    </a:solidFill>
                  </a:defRPr>
                </a:pPr>
                <a:endParaRPr lang="de-DE"/>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'F21'!$A$22:$A$31</c:f>
              <c:strCache>
                <c:ptCount val="10"/>
                <c:pt idx="0">
                  <c:v>Politiker auf Landes- und Kommunalebene</c:v>
                </c:pt>
                <c:pt idx="1">
                  <c:v>Mitglieder der Bundesregierung</c:v>
                </c:pt>
                <c:pt idx="2">
                  <c:v>Lebensmittelhandel</c:v>
                </c:pt>
                <c:pt idx="3">
                  <c:v>Online-Medienangebote</c:v>
                </c:pt>
                <c:pt idx="4">
                  <c:v>Medien (Zeitungen und Zeitschriften)</c:v>
                </c:pt>
                <c:pt idx="5">
                  <c:v>Medien (Fernsehen und Radio)</c:v>
                </c:pt>
                <c:pt idx="6">
                  <c:v>Behörden, z. B. Gesundheitsämter</c:v>
                </c:pt>
                <c:pt idx="7">
                  <c:v>Wissenschaft</c:v>
                </c:pt>
                <c:pt idx="8">
                  <c:v>Polizei, Feuerwehr</c:v>
                </c:pt>
                <c:pt idx="9">
                  <c:v>Familie und Freunde</c:v>
                </c:pt>
              </c:strCache>
            </c:strRef>
          </c:cat>
          <c:val>
            <c:numRef>
              <c:f>'F21'!$B$22:$B$31</c:f>
              <c:numCache>
                <c:formatCode>0.0%</c:formatCode>
                <c:ptCount val="10"/>
                <c:pt idx="0">
                  <c:v>0.28299999999999997</c:v>
                </c:pt>
                <c:pt idx="1">
                  <c:v>0.29299999999999998</c:v>
                </c:pt>
                <c:pt idx="2">
                  <c:v>0.41599999999999998</c:v>
                </c:pt>
                <c:pt idx="3">
                  <c:v>0.43099999999999999</c:v>
                </c:pt>
                <c:pt idx="4">
                  <c:v>0.48799999999999999</c:v>
                </c:pt>
                <c:pt idx="5">
                  <c:v>0.51900000000000002</c:v>
                </c:pt>
                <c:pt idx="6">
                  <c:v>0.59499999999999997</c:v>
                </c:pt>
                <c:pt idx="7">
                  <c:v>0.60899999999999999</c:v>
                </c:pt>
                <c:pt idx="8">
                  <c:v>0.73</c:v>
                </c:pt>
                <c:pt idx="9">
                  <c:v>0.746</c:v>
                </c:pt>
              </c:numCache>
            </c:numRef>
          </c:val>
        </c:ser>
        <c:dLbls>
          <c:showLegendKey val="0"/>
          <c:showVal val="0"/>
          <c:showCatName val="0"/>
          <c:showSerName val="0"/>
          <c:showPercent val="0"/>
          <c:showBubbleSize val="0"/>
        </c:dLbls>
        <c:gapWidth val="150"/>
        <c:axId val="387721232"/>
        <c:axId val="387721792"/>
      </c:barChart>
      <c:catAx>
        <c:axId val="387721232"/>
        <c:scaling>
          <c:orientation val="minMax"/>
        </c:scaling>
        <c:delete val="0"/>
        <c:axPos val="l"/>
        <c:numFmt formatCode="General" sourceLinked="0"/>
        <c:majorTickMark val="out"/>
        <c:minorTickMark val="none"/>
        <c:tickLblPos val="nextTo"/>
        <c:crossAx val="387721792"/>
        <c:crosses val="autoZero"/>
        <c:auto val="1"/>
        <c:lblAlgn val="ctr"/>
        <c:lblOffset val="100"/>
        <c:noMultiLvlLbl val="0"/>
      </c:catAx>
      <c:valAx>
        <c:axId val="387721792"/>
        <c:scaling>
          <c:orientation val="minMax"/>
          <c:max val="1"/>
        </c:scaling>
        <c:delete val="0"/>
        <c:axPos val="b"/>
        <c:numFmt formatCode="0%" sourceLinked="0"/>
        <c:majorTickMark val="out"/>
        <c:minorTickMark val="none"/>
        <c:tickLblPos val="nextTo"/>
        <c:crossAx val="387721232"/>
        <c:crosses val="autoZero"/>
        <c:crossBetween val="between"/>
        <c:minorUnit val="2.0000000000000004E-2"/>
      </c:valAx>
    </c:plotArea>
    <c:plotVisOnly val="1"/>
    <c:dispBlanksAs val="gap"/>
    <c:showDLblsOverMax val="0"/>
  </c:chart>
  <c:txPr>
    <a:bodyPr/>
    <a:lstStyle/>
    <a:p>
      <a:pPr>
        <a:defRPr sz="1800"/>
      </a:pPr>
      <a:endParaRPr lang="de-DE"/>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215411970692289"/>
          <c:y val="6.8589465414059636E-2"/>
          <c:w val="0.76392312799402451"/>
          <c:h val="0.67220108394127553"/>
        </c:manualLayout>
      </c:layout>
      <c:barChart>
        <c:barDir val="col"/>
        <c:grouping val="clustered"/>
        <c:varyColors val="0"/>
        <c:ser>
          <c:idx val="0"/>
          <c:order val="0"/>
          <c:tx>
            <c:strRef>
              <c:f>[DiagrammeExcel_Max.xlsx]Lebensmittelvorrat!$M$54</c:f>
              <c:strCache>
                <c:ptCount val="1"/>
                <c:pt idx="0">
                  <c:v>absolute Häufigkeit</c:v>
                </c:pt>
              </c:strCache>
            </c:strRef>
          </c:tx>
          <c:spPr>
            <a:solidFill>
              <a:srgbClr val="59A332"/>
            </a:solidFill>
            <a:ln>
              <a:noFill/>
            </a:ln>
            <a:effectLst/>
          </c:spPr>
          <c:invertIfNegative val="0"/>
          <c:cat>
            <c:strRef>
              <c:f>[DiagrammeExcel_Max.xlsx]Lebensmittelvorrat!$L$55:$L$63</c:f>
              <c:strCache>
                <c:ptCount val="9"/>
                <c:pt idx="0">
                  <c:v>0-1Tag</c:v>
                </c:pt>
                <c:pt idx="1">
                  <c:v>2-3Tage</c:v>
                </c:pt>
                <c:pt idx="2">
                  <c:v>4-5Tage</c:v>
                </c:pt>
                <c:pt idx="3">
                  <c:v>6-7 Tage</c:v>
                </c:pt>
                <c:pt idx="4">
                  <c:v>8-9 Tage</c:v>
                </c:pt>
                <c:pt idx="5">
                  <c:v>10-11 Tage</c:v>
                </c:pt>
                <c:pt idx="6">
                  <c:v>12-14 Tage</c:v>
                </c:pt>
                <c:pt idx="7">
                  <c:v>15-21 Tage</c:v>
                </c:pt>
                <c:pt idx="8">
                  <c:v>&gt;21 Tage</c:v>
                </c:pt>
              </c:strCache>
            </c:strRef>
          </c:cat>
          <c:val>
            <c:numRef>
              <c:f>[DiagrammeExcel_Max.xlsx]Lebensmittelvorrat!$M$55:$M$63</c:f>
              <c:numCache>
                <c:formatCode>General</c:formatCode>
                <c:ptCount val="9"/>
                <c:pt idx="0">
                  <c:v>29</c:v>
                </c:pt>
                <c:pt idx="1">
                  <c:v>346</c:v>
                </c:pt>
                <c:pt idx="2">
                  <c:v>611</c:v>
                </c:pt>
                <c:pt idx="3">
                  <c:v>597</c:v>
                </c:pt>
                <c:pt idx="4">
                  <c:v>125</c:v>
                </c:pt>
                <c:pt idx="5">
                  <c:v>369</c:v>
                </c:pt>
                <c:pt idx="6">
                  <c:v>444</c:v>
                </c:pt>
                <c:pt idx="7">
                  <c:v>216</c:v>
                </c:pt>
                <c:pt idx="8">
                  <c:v>285</c:v>
                </c:pt>
              </c:numCache>
            </c:numRef>
          </c:val>
        </c:ser>
        <c:dLbls>
          <c:showLegendKey val="0"/>
          <c:showVal val="0"/>
          <c:showCatName val="0"/>
          <c:showSerName val="0"/>
          <c:showPercent val="0"/>
          <c:showBubbleSize val="0"/>
        </c:dLbls>
        <c:gapWidth val="150"/>
        <c:axId val="504305856"/>
        <c:axId val="504306416"/>
        <c:extLst>
          <c:ext xmlns:c15="http://schemas.microsoft.com/office/drawing/2012/chart" uri="{02D57815-91ED-43cb-92C2-25804820EDAC}">
            <c15:filteredBarSeries>
              <c15:ser>
                <c:idx val="1"/>
                <c:order val="1"/>
                <c:tx>
                  <c:strRef>
                    <c:extLst>
                      <c:ext uri="{02D57815-91ED-43cb-92C2-25804820EDAC}">
                        <c15:formulaRef>
                          <c15:sqref>[DiagrammeExcel_Max.xlsx]Lebensmittelvorrat!$N$54</c15:sqref>
                        </c15:formulaRef>
                      </c:ext>
                    </c:extLst>
                    <c:strCache>
                      <c:ptCount val="1"/>
                      <c:pt idx="0">
                        <c:v>relative Häufigkeit</c:v>
                      </c:pt>
                    </c:strCache>
                  </c:strRef>
                </c:tx>
                <c:spPr>
                  <a:solidFill>
                    <a:schemeClr val="accent2"/>
                  </a:solidFill>
                  <a:ln>
                    <a:noFill/>
                  </a:ln>
                  <a:effectLst/>
                </c:spPr>
                <c:invertIfNegative val="0"/>
                <c:cat>
                  <c:strRef>
                    <c:extLst>
                      <c:ext uri="{02D57815-91ED-43cb-92C2-25804820EDAC}">
                        <c15:formulaRef>
                          <c15:sqref>[DiagrammeExcel_Max.xlsx]Lebensmittelvorrat!$L$55:$L$63</c15:sqref>
                        </c15:formulaRef>
                      </c:ext>
                    </c:extLst>
                    <c:strCache>
                      <c:ptCount val="9"/>
                      <c:pt idx="0">
                        <c:v>0-1Tag</c:v>
                      </c:pt>
                      <c:pt idx="1">
                        <c:v>2-3Tage</c:v>
                      </c:pt>
                      <c:pt idx="2">
                        <c:v>4-5Tage</c:v>
                      </c:pt>
                      <c:pt idx="3">
                        <c:v>6-7 Tage</c:v>
                      </c:pt>
                      <c:pt idx="4">
                        <c:v>8-9 Tage</c:v>
                      </c:pt>
                      <c:pt idx="5">
                        <c:v>10-11 Tage</c:v>
                      </c:pt>
                      <c:pt idx="6">
                        <c:v>12-14 Tage</c:v>
                      </c:pt>
                      <c:pt idx="7">
                        <c:v>15-21 Tage</c:v>
                      </c:pt>
                      <c:pt idx="8">
                        <c:v>&gt;21 Tage</c:v>
                      </c:pt>
                    </c:strCache>
                  </c:strRef>
                </c:cat>
                <c:val>
                  <c:numRef>
                    <c:extLst>
                      <c:ext uri="{02D57815-91ED-43cb-92C2-25804820EDAC}">
                        <c15:formulaRef>
                          <c15:sqref>[DiagrammeExcel_Max.xlsx]Lebensmittelvorrat!$N$55:$N$63</c15:sqref>
                        </c15:formulaRef>
                      </c:ext>
                    </c:extLst>
                    <c:numCache>
                      <c:formatCode>_-* #,##0.0\ _€_-;\-* #,##0.0\ _€_-;_-* "-"??\ _€_-;_-@_-</c:formatCode>
                      <c:ptCount val="9"/>
                      <c:pt idx="0">
                        <c:v>0.95962938451356716</c:v>
                      </c:pt>
                      <c:pt idx="1">
                        <c:v>11.4493712772998</c:v>
                      </c:pt>
                      <c:pt idx="2">
                        <c:v>20.218398411647915</c:v>
                      </c:pt>
                      <c:pt idx="3">
                        <c:v>19.755129053606883</c:v>
                      </c:pt>
                      <c:pt idx="4">
                        <c:v>4.1363335539377895</c:v>
                      </c:pt>
                      <c:pt idx="5">
                        <c:v>12.210456651224355</c:v>
                      </c:pt>
                      <c:pt idx="6">
                        <c:v>14.692256783587029</c:v>
                      </c:pt>
                      <c:pt idx="7">
                        <c:v>7.1475843812045001</c:v>
                      </c:pt>
                      <c:pt idx="8">
                        <c:v>9.4308405029781603</c:v>
                      </c:pt>
                    </c:numCache>
                  </c:numRef>
                </c:val>
              </c15:ser>
            </c15:filteredBarSeries>
          </c:ext>
        </c:extLst>
      </c:barChart>
      <c:lineChart>
        <c:grouping val="standard"/>
        <c:varyColors val="0"/>
        <c:ser>
          <c:idx val="2"/>
          <c:order val="2"/>
          <c:tx>
            <c:strRef>
              <c:f>[DiagrammeExcel_Max.xlsx]Lebensmittelvorrat!$O$54</c:f>
              <c:strCache>
                <c:ptCount val="1"/>
                <c:pt idx="0">
                  <c:v>Kumulierte Prozente</c:v>
                </c:pt>
              </c:strCache>
            </c:strRef>
          </c:tx>
          <c:spPr>
            <a:ln w="19050" cap="rnd">
              <a:solidFill>
                <a:srgbClr val="FFC000"/>
              </a:solidFill>
              <a:round/>
            </a:ln>
            <a:effectLst/>
          </c:spPr>
          <c:marker>
            <c:symbol val="none"/>
          </c:marker>
          <c:dLbls>
            <c:dLbl>
              <c:idx val="3"/>
              <c:layout>
                <c:manualLayout>
                  <c:x val="1.7284457940545707E-2"/>
                  <c:y val="-7.9765402963312151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9.5842335105685711E-3"/>
                  <c:y val="-4.068470208530414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7958486388739939E-2"/>
                  <c:y val="-5.045487730480613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7.9092510569362152E-3"/>
                  <c:y val="-0.12373119145107105"/>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1800" b="0" i="0" u="none" strike="noStrike" kern="1200" baseline="0">
                      <a:solidFill>
                        <a:schemeClr val="tx1">
                          <a:lumMod val="75000"/>
                          <a:lumOff val="25000"/>
                        </a:schemeClr>
                      </a:solidFill>
                      <a:latin typeface="+mn-lt"/>
                      <a:ea typeface="+mn-ea"/>
                      <a:cs typeface="+mn-cs"/>
                    </a:defRPr>
                  </a:pPr>
                  <a:endParaRPr lang="de-DE"/>
                </a:p>
              </c:txPr>
              <c:dLblPos val="r"/>
              <c:showLegendKey val="0"/>
              <c:showVal val="1"/>
              <c:showCatName val="0"/>
              <c:showSerName val="0"/>
              <c:showPercent val="0"/>
              <c:showBubbleSize val="0"/>
              <c:extLst>
                <c:ext xmlns:c15="http://schemas.microsoft.com/office/drawing/2012/chart" uri="{CE6537A1-D6FC-4f65-9D91-7224C49458BB}">
                  <c15:layout>
                    <c:manualLayout>
                      <c:w val="5.9549378155675646E-2"/>
                      <c:h val="8.788285431694294E-2"/>
                    </c:manualLayout>
                  </c15:layout>
                </c:ext>
              </c:extLst>
            </c:dLbl>
            <c:dLbl>
              <c:idx val="8"/>
              <c:layout>
                <c:manualLayout>
                  <c:x val="1.3402892823014715E-2"/>
                  <c:y val="-5.0454877304806134E-2"/>
                </c:manualLayout>
              </c:layout>
              <c:dLblPos val="r"/>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de-DE"/>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[DiagrammeExcel_Max.xlsx]Lebensmittelvorrat!$L$55:$L$63</c:f>
              <c:strCache>
                <c:ptCount val="9"/>
                <c:pt idx="0">
                  <c:v>0-1Tag</c:v>
                </c:pt>
                <c:pt idx="1">
                  <c:v>2-3Tage</c:v>
                </c:pt>
                <c:pt idx="2">
                  <c:v>4-5Tage</c:v>
                </c:pt>
                <c:pt idx="3">
                  <c:v>6-7 Tage</c:v>
                </c:pt>
                <c:pt idx="4">
                  <c:v>8-9 Tage</c:v>
                </c:pt>
                <c:pt idx="5">
                  <c:v>10-11 Tage</c:v>
                </c:pt>
                <c:pt idx="6">
                  <c:v>12-14 Tage</c:v>
                </c:pt>
                <c:pt idx="7">
                  <c:v>15-21 Tage</c:v>
                </c:pt>
                <c:pt idx="8">
                  <c:v>&gt;21 Tage</c:v>
                </c:pt>
              </c:strCache>
            </c:strRef>
          </c:cat>
          <c:val>
            <c:numRef>
              <c:f>[DiagrammeExcel_Max.xlsx]Lebensmittelvorrat!$O$55:$O$62</c:f>
              <c:numCache>
                <c:formatCode>_-* #,##0.0\ _€_-;\-* #,##0.0\ _€_-;_-* "-"??\ _€_-;_-@_-</c:formatCode>
                <c:ptCount val="8"/>
                <c:pt idx="0">
                  <c:v>99.040370615486424</c:v>
                </c:pt>
                <c:pt idx="1">
                  <c:v>87.59099933818662</c:v>
                </c:pt>
                <c:pt idx="2">
                  <c:v>67.372600926538709</c:v>
                </c:pt>
                <c:pt idx="3">
                  <c:v>47.61747187293183</c:v>
                </c:pt>
                <c:pt idx="4">
                  <c:v>43.481138318994041</c:v>
                </c:pt>
                <c:pt idx="5">
                  <c:v>31.270681667769686</c:v>
                </c:pt>
                <c:pt idx="6">
                  <c:v>16.57842488418266</c:v>
                </c:pt>
                <c:pt idx="7" formatCode="_-* #,##0\ _€_-;\-* #,##0\ _€_-;_-* &quot;-&quot;??\ _€_-;_-@_-">
                  <c:v>9.4308405029781603</c:v>
                </c:pt>
              </c:numCache>
            </c:numRef>
          </c:val>
          <c:smooth val="0"/>
        </c:ser>
        <c:dLbls>
          <c:showLegendKey val="0"/>
          <c:showVal val="0"/>
          <c:showCatName val="0"/>
          <c:showSerName val="0"/>
          <c:showPercent val="0"/>
          <c:showBubbleSize val="0"/>
        </c:dLbls>
        <c:marker val="1"/>
        <c:smooth val="0"/>
        <c:axId val="240984016"/>
        <c:axId val="240983456"/>
      </c:lineChart>
      <c:catAx>
        <c:axId val="504305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de-DE"/>
          </a:p>
        </c:txPr>
        <c:crossAx val="504306416"/>
        <c:crosses val="autoZero"/>
        <c:auto val="1"/>
        <c:lblAlgn val="ctr"/>
        <c:lblOffset val="100"/>
        <c:noMultiLvlLbl val="0"/>
      </c:catAx>
      <c:valAx>
        <c:axId val="504306416"/>
        <c:scaling>
          <c:orientation val="minMax"/>
          <c:max val="900"/>
        </c:scaling>
        <c:delete val="0"/>
        <c:axPos val="l"/>
        <c:majorGridlines>
          <c:spPr>
            <a:ln w="12700"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de-DE"/>
          </a:p>
        </c:txPr>
        <c:crossAx val="504305856"/>
        <c:crosses val="autoZero"/>
        <c:crossBetween val="between"/>
      </c:valAx>
      <c:valAx>
        <c:axId val="240983456"/>
        <c:scaling>
          <c:orientation val="minMax"/>
          <c:max val="100"/>
        </c:scaling>
        <c:delete val="0"/>
        <c:axPos val="r"/>
        <c:title>
          <c:tx>
            <c:rich>
              <a:bodyPr rot="-54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r>
                  <a:rPr lang="de-DE" sz="2400" dirty="0" smtClean="0"/>
                  <a:t>Nennungen</a:t>
                </a:r>
                <a:endParaRPr lang="de-DE" sz="2400" dirty="0"/>
              </a:p>
            </c:rich>
          </c:tx>
          <c:layout>
            <c:manualLayout>
              <c:xMode val="edge"/>
              <c:yMode val="edge"/>
              <c:x val="4.0424122418492192E-2"/>
              <c:y val="0.27730805398332309"/>
            </c:manualLayout>
          </c:layout>
          <c:overlay val="0"/>
          <c:spPr>
            <a:noFill/>
            <a:ln>
              <a:noFill/>
            </a:ln>
            <a:effectLst/>
          </c:spPr>
          <c:txPr>
            <a:bodyPr rot="-54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de-DE"/>
            </a:p>
          </c:tx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de-DE"/>
          </a:p>
        </c:txPr>
        <c:crossAx val="240984016"/>
        <c:crosses val="max"/>
        <c:crossBetween val="between"/>
        <c:dispUnits>
          <c:builtInUnit val="hundreds"/>
        </c:dispUnits>
      </c:valAx>
      <c:catAx>
        <c:axId val="240984016"/>
        <c:scaling>
          <c:orientation val="minMax"/>
        </c:scaling>
        <c:delete val="1"/>
        <c:axPos val="b"/>
        <c:numFmt formatCode="General" sourceLinked="1"/>
        <c:majorTickMark val="out"/>
        <c:minorTickMark val="none"/>
        <c:tickLblPos val="nextTo"/>
        <c:crossAx val="240983456"/>
        <c:crosses val="autoZero"/>
        <c:auto val="1"/>
        <c:lblAlgn val="ctr"/>
        <c:lblOffset val="100"/>
        <c:noMultiLvlLbl val="0"/>
      </c:catAx>
      <c:spPr>
        <a:noFill/>
        <a:ln>
          <a:noFill/>
        </a:ln>
        <a:effectLst/>
      </c:spPr>
    </c:plotArea>
    <c:legend>
      <c:legendPos val="b"/>
      <c:layout>
        <c:manualLayout>
          <c:xMode val="edge"/>
          <c:yMode val="edge"/>
          <c:x val="0.1548573092259232"/>
          <c:y val="0.80786350869101231"/>
          <c:w val="0.66181414823147122"/>
          <c:h val="5.4957620262266381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w="9525" cap="flat" cmpd="sng" algn="ctr">
      <a:noFill/>
      <a:round/>
    </a:ln>
    <a:effectLst/>
  </c:spPr>
  <c:txPr>
    <a:bodyPr/>
    <a:lstStyle/>
    <a:p>
      <a:pPr>
        <a:defRPr/>
      </a:pPr>
      <a:endParaRPr lang="de-D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0"/>
    <c:plotArea>
      <c:layout>
        <c:manualLayout>
          <c:layoutTarget val="inner"/>
          <c:xMode val="edge"/>
          <c:yMode val="edge"/>
          <c:x val="0.48200690559032849"/>
          <c:y val="4.2078743976504338E-3"/>
          <c:w val="0.44082386526025569"/>
          <c:h val="0.92774281303606687"/>
        </c:manualLayout>
      </c:layout>
      <c:barChart>
        <c:barDir val="bar"/>
        <c:grouping val="clustered"/>
        <c:varyColors val="0"/>
        <c:ser>
          <c:idx val="0"/>
          <c:order val="0"/>
          <c:spPr>
            <a:solidFill>
              <a:srgbClr val="FFC000"/>
            </a:solidFill>
          </c:spPr>
          <c:invertIfNegative val="0"/>
          <c:dLbls>
            <c:numFmt formatCode="0.0%" sourceLinked="0"/>
            <c:spPr>
              <a:noFill/>
              <a:ln>
                <a:noFill/>
              </a:ln>
              <a:effectLst/>
            </c:spPr>
            <c:txPr>
              <a:bodyPr wrap="square" lIns="38100" tIns="19050" rIns="38100" bIns="19050" anchor="ctr">
                <a:spAutoFit/>
              </a:bodyPr>
              <a:lstStyle/>
              <a:p>
                <a:pPr>
                  <a:defRPr>
                    <a:solidFill>
                      <a:schemeClr val="tx1"/>
                    </a:solidFill>
                  </a:defRPr>
                </a:pPr>
                <a:endParaRPr lang="de-DE"/>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Infokanäle_SM!$A$1:$A$12</c:f>
              <c:strCache>
                <c:ptCount val="12"/>
                <c:pt idx="0">
                  <c:v>Social Media</c:v>
                </c:pt>
                <c:pt idx="2">
                  <c:v>Sonstiges</c:v>
                </c:pt>
                <c:pt idx="3">
                  <c:v>Andere Webseiten</c:v>
                </c:pt>
                <c:pt idx="4">
                  <c:v>Bürgertelefon von Behörden</c:v>
                </c:pt>
                <c:pt idx="5">
                  <c:v>Zeitungen (gedruckt)</c:v>
                </c:pt>
                <c:pt idx="6">
                  <c:v>Gespräche mit Nachbarn</c:v>
                </c:pt>
                <c:pt idx="7">
                  <c:v>Gespräche mit Partner, Familie und Freunden</c:v>
                </c:pt>
                <c:pt idx="8">
                  <c:v>Webseiten von Behörden</c:v>
                </c:pt>
                <c:pt idx="9">
                  <c:v>Nachrichtenportale im Internet</c:v>
                </c:pt>
                <c:pt idx="10">
                  <c:v>Radio</c:v>
                </c:pt>
                <c:pt idx="11">
                  <c:v>Fernsehen</c:v>
                </c:pt>
              </c:strCache>
            </c:strRef>
          </c:cat>
          <c:val>
            <c:numRef>
              <c:f>Infokanäle_SM!$B$1:$B$12</c:f>
              <c:numCache>
                <c:formatCode>General</c:formatCode>
                <c:ptCount val="12"/>
                <c:pt idx="0" formatCode="0.00%">
                  <c:v>0.501</c:v>
                </c:pt>
                <c:pt idx="2" formatCode="0.00%">
                  <c:v>0.01</c:v>
                </c:pt>
                <c:pt idx="3" formatCode="0.00%">
                  <c:v>0.122</c:v>
                </c:pt>
                <c:pt idx="4" formatCode="0.00%">
                  <c:v>0.17699999999999999</c:v>
                </c:pt>
                <c:pt idx="5" formatCode="0.00%">
                  <c:v>0.30099999999999999</c:v>
                </c:pt>
                <c:pt idx="6" formatCode="0.00%">
                  <c:v>0.307</c:v>
                </c:pt>
                <c:pt idx="7" formatCode="0.00%">
                  <c:v>0.38700000000000001</c:v>
                </c:pt>
                <c:pt idx="8" formatCode="0.00%">
                  <c:v>0.39700000000000002</c:v>
                </c:pt>
                <c:pt idx="9" formatCode="0.00%">
                  <c:v>0.58099999999999996</c:v>
                </c:pt>
                <c:pt idx="10" formatCode="0.00%">
                  <c:v>0.61</c:v>
                </c:pt>
                <c:pt idx="11" formatCode="0.00%">
                  <c:v>0.77400000000000002</c:v>
                </c:pt>
              </c:numCache>
            </c:numRef>
          </c:val>
        </c:ser>
        <c:dLbls>
          <c:dLblPos val="inEnd"/>
          <c:showLegendKey val="0"/>
          <c:showVal val="1"/>
          <c:showCatName val="0"/>
          <c:showSerName val="0"/>
          <c:showPercent val="0"/>
          <c:showBubbleSize val="0"/>
        </c:dLbls>
        <c:gapWidth val="150"/>
        <c:axId val="240986256"/>
        <c:axId val="240986816"/>
      </c:barChart>
      <c:catAx>
        <c:axId val="240986256"/>
        <c:scaling>
          <c:orientation val="minMax"/>
        </c:scaling>
        <c:delete val="0"/>
        <c:axPos val="l"/>
        <c:numFmt formatCode="General" sourceLinked="0"/>
        <c:majorTickMark val="out"/>
        <c:minorTickMark val="none"/>
        <c:tickLblPos val="nextTo"/>
        <c:crossAx val="240986816"/>
        <c:crosses val="autoZero"/>
        <c:auto val="1"/>
        <c:lblAlgn val="ctr"/>
        <c:lblOffset val="100"/>
        <c:noMultiLvlLbl val="0"/>
      </c:catAx>
      <c:valAx>
        <c:axId val="240986816"/>
        <c:scaling>
          <c:orientation val="minMax"/>
          <c:max val="1"/>
        </c:scaling>
        <c:delete val="0"/>
        <c:axPos val="b"/>
        <c:numFmt formatCode="0%" sourceLinked="0"/>
        <c:majorTickMark val="out"/>
        <c:minorTickMark val="none"/>
        <c:tickLblPos val="nextTo"/>
        <c:crossAx val="240986256"/>
        <c:crosses val="autoZero"/>
        <c:crossBetween val="between"/>
        <c:majorUnit val="0.2"/>
      </c:valAx>
    </c:plotArea>
    <c:plotVisOnly val="1"/>
    <c:dispBlanksAs val="gap"/>
    <c:showDLblsOverMax val="0"/>
  </c:chart>
  <c:txPr>
    <a:bodyPr/>
    <a:lstStyle/>
    <a:p>
      <a:pPr>
        <a:defRPr sz="1800"/>
      </a:pPr>
      <a:endParaRPr lang="de-DE"/>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7626" cy="511706"/>
          </a:xfrm>
          <a:prstGeom prst="rect">
            <a:avLst/>
          </a:prstGeom>
        </p:spPr>
        <p:txBody>
          <a:bodyPr vert="horz" lIns="21964" tIns="10982" rIns="21964" bIns="10982" rtlCol="0"/>
          <a:lstStyle>
            <a:lvl1pPr algn="l">
              <a:defRPr sz="300"/>
            </a:lvl1pPr>
          </a:lstStyle>
          <a:p>
            <a:endParaRPr lang="de-DE"/>
          </a:p>
        </p:txBody>
      </p:sp>
      <p:sp>
        <p:nvSpPr>
          <p:cNvPr id="3" name="Datumsplatzhalter 2"/>
          <p:cNvSpPr>
            <a:spLocks noGrp="1"/>
          </p:cNvSpPr>
          <p:nvPr>
            <p:ph type="dt" idx="1"/>
          </p:nvPr>
        </p:nvSpPr>
        <p:spPr>
          <a:xfrm>
            <a:off x="4022959" y="0"/>
            <a:ext cx="3078004" cy="511706"/>
          </a:xfrm>
          <a:prstGeom prst="rect">
            <a:avLst/>
          </a:prstGeom>
        </p:spPr>
        <p:txBody>
          <a:bodyPr vert="horz" lIns="21964" tIns="10982" rIns="21964" bIns="10982" rtlCol="0"/>
          <a:lstStyle>
            <a:lvl1pPr algn="r">
              <a:defRPr sz="300"/>
            </a:lvl1pPr>
          </a:lstStyle>
          <a:p>
            <a:fld id="{596354A0-AB33-4187-97B0-E4EE9144C9F1}" type="datetimeFigureOut">
              <a:rPr lang="de-DE" smtClean="0"/>
              <a:t>01.04.2015</a:t>
            </a:fld>
            <a:endParaRPr lang="de-DE"/>
          </a:p>
        </p:txBody>
      </p:sp>
      <p:sp>
        <p:nvSpPr>
          <p:cNvPr id="4" name="Folienbildplatzhalter 3"/>
          <p:cNvSpPr>
            <a:spLocks noGrp="1" noRot="1" noChangeAspect="1"/>
          </p:cNvSpPr>
          <p:nvPr>
            <p:ph type="sldImg" idx="2"/>
          </p:nvPr>
        </p:nvSpPr>
        <p:spPr>
          <a:xfrm>
            <a:off x="2195513" y="766763"/>
            <a:ext cx="2711450" cy="3836987"/>
          </a:xfrm>
          <a:prstGeom prst="rect">
            <a:avLst/>
          </a:prstGeom>
          <a:noFill/>
          <a:ln w="12700">
            <a:solidFill>
              <a:prstClr val="black"/>
            </a:solidFill>
          </a:ln>
        </p:spPr>
        <p:txBody>
          <a:bodyPr vert="horz" lIns="21964" tIns="10982" rIns="21964" bIns="10982" rtlCol="0" anchor="ctr"/>
          <a:lstStyle/>
          <a:p>
            <a:endParaRPr lang="de-DE"/>
          </a:p>
        </p:txBody>
      </p:sp>
      <p:sp>
        <p:nvSpPr>
          <p:cNvPr id="5" name="Notizenplatzhalter 4"/>
          <p:cNvSpPr>
            <a:spLocks noGrp="1"/>
          </p:cNvSpPr>
          <p:nvPr>
            <p:ph type="body" sz="quarter" idx="3"/>
          </p:nvPr>
        </p:nvSpPr>
        <p:spPr>
          <a:xfrm>
            <a:off x="710134" y="4860058"/>
            <a:ext cx="5682207" cy="4604205"/>
          </a:xfrm>
          <a:prstGeom prst="rect">
            <a:avLst/>
          </a:prstGeom>
        </p:spPr>
        <p:txBody>
          <a:bodyPr vert="horz" lIns="21964" tIns="10982" rIns="21964" bIns="10982"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718198"/>
            <a:ext cx="3077626" cy="511322"/>
          </a:xfrm>
          <a:prstGeom prst="rect">
            <a:avLst/>
          </a:prstGeom>
        </p:spPr>
        <p:txBody>
          <a:bodyPr vert="horz" lIns="21964" tIns="10982" rIns="21964" bIns="10982" rtlCol="0" anchor="b"/>
          <a:lstStyle>
            <a:lvl1pPr algn="l">
              <a:defRPr sz="300"/>
            </a:lvl1pPr>
          </a:lstStyle>
          <a:p>
            <a:endParaRPr lang="de-DE"/>
          </a:p>
        </p:txBody>
      </p:sp>
      <p:sp>
        <p:nvSpPr>
          <p:cNvPr id="7" name="Foliennummernplatzhalter 6"/>
          <p:cNvSpPr>
            <a:spLocks noGrp="1"/>
          </p:cNvSpPr>
          <p:nvPr>
            <p:ph type="sldNum" sz="quarter" idx="5"/>
          </p:nvPr>
        </p:nvSpPr>
        <p:spPr>
          <a:xfrm>
            <a:off x="4022959" y="9718198"/>
            <a:ext cx="3078004" cy="511322"/>
          </a:xfrm>
          <a:prstGeom prst="rect">
            <a:avLst/>
          </a:prstGeom>
        </p:spPr>
        <p:txBody>
          <a:bodyPr vert="horz" lIns="21964" tIns="10982" rIns="21964" bIns="10982" rtlCol="0" anchor="b"/>
          <a:lstStyle>
            <a:lvl1pPr algn="r">
              <a:defRPr sz="300"/>
            </a:lvl1pPr>
          </a:lstStyle>
          <a:p>
            <a:fld id="{B6952004-02C3-42B6-84DA-0DDA45711F2D}" type="slidenum">
              <a:rPr lang="de-DE" smtClean="0"/>
              <a:t>‹Nr.›</a:t>
            </a:fld>
            <a:endParaRPr lang="de-DE"/>
          </a:p>
        </p:txBody>
      </p:sp>
    </p:spTree>
    <p:extLst>
      <p:ext uri="{BB962C8B-B14F-4D97-AF65-F5344CB8AC3E}">
        <p14:creationId xmlns:p14="http://schemas.microsoft.com/office/powerpoint/2010/main" val="1017720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300" dirty="0">
                <a:latin typeface="Trebuchet MS" panose="020B0603020202020204" pitchFamily="34" charset="0"/>
                <a:ea typeface="Cambria Math" panose="02040503050406030204" pitchFamily="18" charset="0"/>
                <a:cs typeface="Lao UI" panose="020B0502040204020203" pitchFamily="34" charset="0"/>
              </a:rPr>
              <a:t>Mögliche </a:t>
            </a:r>
            <a:r>
              <a:rPr lang="de-DE" sz="300" dirty="0" err="1">
                <a:latin typeface="Trebuchet MS" panose="020B0603020202020204" pitchFamily="34" charset="0"/>
                <a:ea typeface="Cambria Math" panose="02040503050406030204" pitchFamily="18" charset="0"/>
                <a:cs typeface="Lao UI" panose="020B0502040204020203" pitchFamily="34" charset="0"/>
              </a:rPr>
              <a:t>Postertitel</a:t>
            </a:r>
            <a:r>
              <a:rPr lang="de-DE" sz="300" dirty="0">
                <a:latin typeface="Trebuchet MS" panose="020B0603020202020204" pitchFamily="34" charset="0"/>
                <a:ea typeface="Cambria Math" panose="02040503050406030204" pitchFamily="18" charset="0"/>
                <a:cs typeface="Lao UI" panose="020B0502040204020203" pitchFamily="34" charset="0"/>
              </a:rPr>
              <a:t>:</a:t>
            </a:r>
          </a:p>
          <a:p>
            <a:pPr marL="41182" indent="-41182" defTabSz="219639">
              <a:buFontTx/>
              <a:buChar char="-"/>
              <a:defRPr/>
            </a:pPr>
            <a:r>
              <a:rPr lang="de-DE" sz="300" dirty="0">
                <a:latin typeface="Trebuchet MS" panose="020B0603020202020204" pitchFamily="34" charset="0"/>
                <a:ea typeface="Cambria Math" panose="02040503050406030204" pitchFamily="18" charset="0"/>
                <a:cs typeface="Lao UI" panose="020B0502040204020203" pitchFamily="34" charset="0"/>
              </a:rPr>
              <a:t>Das Bevorratungs- und Kommunikationsverhalten der Bevölkerung im Krisenfall    </a:t>
            </a:r>
          </a:p>
          <a:p>
            <a:pPr marL="41182" indent="-41182">
              <a:buFontTx/>
              <a:buChar char="-"/>
            </a:pPr>
            <a:r>
              <a:rPr lang="de-DE" sz="300" dirty="0">
                <a:latin typeface="Trebuchet MS" panose="020B0603020202020204" pitchFamily="34" charset="0"/>
                <a:ea typeface="Cambria Math" panose="02040503050406030204" pitchFamily="18" charset="0"/>
                <a:cs typeface="Lao UI" panose="020B0502040204020203" pitchFamily="34" charset="0"/>
              </a:rPr>
              <a:t>Wie verhält sich die Bevölkerung in der Krise / Lebensmittelkrise?</a:t>
            </a:r>
          </a:p>
          <a:p>
            <a:pPr marL="41182" indent="-41182">
              <a:buFontTx/>
              <a:buChar char="-"/>
            </a:pPr>
            <a:r>
              <a:rPr lang="de-DE" sz="300" dirty="0">
                <a:latin typeface="Trebuchet MS" panose="020B0603020202020204" pitchFamily="34" charset="0"/>
                <a:ea typeface="Cambria Math" panose="02040503050406030204" pitchFamily="18" charset="0"/>
                <a:cs typeface="Lao UI" panose="020B0502040204020203" pitchFamily="34" charset="0"/>
              </a:rPr>
              <a:t>Die Bevölkerung als Akteur in der Krise / Lebensmittelkrise </a:t>
            </a:r>
          </a:p>
          <a:p>
            <a:pPr marL="41182" indent="-41182">
              <a:buFontTx/>
              <a:buChar char="-"/>
            </a:pPr>
            <a:r>
              <a:rPr lang="de-DE" sz="300" dirty="0">
                <a:latin typeface="Trebuchet MS" panose="020B0603020202020204" pitchFamily="34" charset="0"/>
                <a:ea typeface="Cambria Math" panose="02040503050406030204" pitchFamily="18" charset="0"/>
                <a:cs typeface="Lao UI" panose="020B0502040204020203" pitchFamily="34" charset="0"/>
              </a:rPr>
              <a:t>...</a:t>
            </a:r>
          </a:p>
        </p:txBody>
      </p:sp>
      <p:sp>
        <p:nvSpPr>
          <p:cNvPr id="4" name="Foliennummernplatzhalter 3"/>
          <p:cNvSpPr>
            <a:spLocks noGrp="1"/>
          </p:cNvSpPr>
          <p:nvPr>
            <p:ph type="sldNum" sz="quarter" idx="10"/>
          </p:nvPr>
        </p:nvSpPr>
        <p:spPr/>
        <p:txBody>
          <a:bodyPr/>
          <a:lstStyle/>
          <a:p>
            <a:fld id="{B6952004-02C3-42B6-84DA-0DDA45711F2D}" type="slidenum">
              <a:rPr lang="de-DE" smtClean="0"/>
              <a:t>1</a:t>
            </a:fld>
            <a:endParaRPr lang="de-DE"/>
          </a:p>
        </p:txBody>
      </p:sp>
    </p:spTree>
    <p:extLst>
      <p:ext uri="{BB962C8B-B14F-4D97-AF65-F5344CB8AC3E}">
        <p14:creationId xmlns:p14="http://schemas.microsoft.com/office/powerpoint/2010/main" val="4277557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998" y="13298392"/>
            <a:ext cx="25737979" cy="9176087"/>
          </a:xfrm>
        </p:spPr>
        <p:txBody>
          <a:bodyPr/>
          <a:lstStyle/>
          <a:p>
            <a:r>
              <a:rPr lang="en-US" smtClean="0"/>
              <a:t>Click to edit Master title style</a:t>
            </a:r>
            <a:endParaRPr lang="de-DE"/>
          </a:p>
        </p:txBody>
      </p:sp>
      <p:sp>
        <p:nvSpPr>
          <p:cNvPr id="3" name="Subtitle 2"/>
          <p:cNvSpPr>
            <a:spLocks noGrp="1"/>
          </p:cNvSpPr>
          <p:nvPr>
            <p:ph type="subTitle" idx="1"/>
          </p:nvPr>
        </p:nvSpPr>
        <p:spPr>
          <a:xfrm>
            <a:off x="4541996" y="24258164"/>
            <a:ext cx="21195983" cy="10939956"/>
          </a:xfrm>
        </p:spPr>
        <p:txBody>
          <a:bodyPr/>
          <a:lstStyle>
            <a:lvl1pPr marL="0" indent="0" algn="ctr">
              <a:buNone/>
              <a:defRPr>
                <a:solidFill>
                  <a:schemeClr val="tx1">
                    <a:tint val="75000"/>
                  </a:schemeClr>
                </a:solidFill>
              </a:defRPr>
            </a:lvl1pPr>
            <a:lvl2pPr marL="2088215" indent="0" algn="ctr">
              <a:buNone/>
              <a:defRPr>
                <a:solidFill>
                  <a:schemeClr val="tx1">
                    <a:tint val="75000"/>
                  </a:schemeClr>
                </a:solidFill>
              </a:defRPr>
            </a:lvl2pPr>
            <a:lvl3pPr marL="4176431" indent="0" algn="ctr">
              <a:buNone/>
              <a:defRPr>
                <a:solidFill>
                  <a:schemeClr val="tx1">
                    <a:tint val="75000"/>
                  </a:schemeClr>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r>
              <a:rPr lang="en-US" smtClean="0"/>
              <a:t>Click to edit Master subtitle style</a:t>
            </a:r>
            <a:endParaRPr lang="de-DE"/>
          </a:p>
        </p:txBody>
      </p:sp>
      <p:sp>
        <p:nvSpPr>
          <p:cNvPr id="4" name="Date Placeholder 3"/>
          <p:cNvSpPr>
            <a:spLocks noGrp="1"/>
          </p:cNvSpPr>
          <p:nvPr>
            <p:ph type="dt" sz="half" idx="10"/>
          </p:nvPr>
        </p:nvSpPr>
        <p:spPr/>
        <p:txBody>
          <a:bodyPr/>
          <a:lstStyle/>
          <a:p>
            <a:fld id="{CF9F00EB-7FEA-4A25-8A15-C2531D4B42DF}" type="datetimeFigureOut">
              <a:rPr lang="de-DE" smtClean="0"/>
              <a:pPr/>
              <a:t>01.04.2015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65A773E-6ADF-4D67-B31A-47EA18FF29D5}" type="slidenum">
              <a:rPr lang="de-DE" smtClean="0"/>
              <a:pPr/>
              <a:t>‹Nr.›</a:t>
            </a:fld>
            <a:endParaRPr lang="de-DE"/>
          </a:p>
        </p:txBody>
      </p:sp>
    </p:spTree>
    <p:extLst>
      <p:ext uri="{BB962C8B-B14F-4D97-AF65-F5344CB8AC3E}">
        <p14:creationId xmlns:p14="http://schemas.microsoft.com/office/powerpoint/2010/main" val="3617661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D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Date Placeholder 3"/>
          <p:cNvSpPr>
            <a:spLocks noGrp="1"/>
          </p:cNvSpPr>
          <p:nvPr>
            <p:ph type="dt" sz="half" idx="10"/>
          </p:nvPr>
        </p:nvSpPr>
        <p:spPr/>
        <p:txBody>
          <a:bodyPr/>
          <a:lstStyle/>
          <a:p>
            <a:fld id="{CF9F00EB-7FEA-4A25-8A15-C2531D4B42DF}" type="datetimeFigureOut">
              <a:rPr lang="de-DE" smtClean="0"/>
              <a:pPr/>
              <a:t>01.04.2015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65A773E-6ADF-4D67-B31A-47EA18FF29D5}" type="slidenum">
              <a:rPr lang="de-DE" smtClean="0"/>
              <a:pPr/>
              <a:t>‹Nr.›</a:t>
            </a:fld>
            <a:endParaRPr lang="de-DE"/>
          </a:p>
        </p:txBody>
      </p:sp>
    </p:spTree>
    <p:extLst>
      <p:ext uri="{BB962C8B-B14F-4D97-AF65-F5344CB8AC3E}">
        <p14:creationId xmlns:p14="http://schemas.microsoft.com/office/powerpoint/2010/main" val="4212396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698227" y="10702131"/>
            <a:ext cx="22557528" cy="227995033"/>
          </a:xfrm>
        </p:spPr>
        <p:txBody>
          <a:bodyPr vert="eaVert"/>
          <a:lstStyle/>
          <a:p>
            <a:r>
              <a:rPr lang="en-US" smtClean="0"/>
              <a:t>Click to edit Master title style</a:t>
            </a:r>
            <a:endParaRPr lang="de-DE"/>
          </a:p>
        </p:txBody>
      </p:sp>
      <p:sp>
        <p:nvSpPr>
          <p:cNvPr id="3" name="Vertical Text Placeholder 2"/>
          <p:cNvSpPr>
            <a:spLocks noGrp="1"/>
          </p:cNvSpPr>
          <p:nvPr>
            <p:ph type="body" orient="vert" idx="1"/>
          </p:nvPr>
        </p:nvSpPr>
        <p:spPr>
          <a:xfrm>
            <a:off x="5015123" y="10702131"/>
            <a:ext cx="67178439" cy="227995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Date Placeholder 3"/>
          <p:cNvSpPr>
            <a:spLocks noGrp="1"/>
          </p:cNvSpPr>
          <p:nvPr>
            <p:ph type="dt" sz="half" idx="10"/>
          </p:nvPr>
        </p:nvSpPr>
        <p:spPr/>
        <p:txBody>
          <a:bodyPr/>
          <a:lstStyle/>
          <a:p>
            <a:fld id="{CF9F00EB-7FEA-4A25-8A15-C2531D4B42DF}" type="datetimeFigureOut">
              <a:rPr lang="de-DE" smtClean="0"/>
              <a:pPr/>
              <a:t>01.04.2015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65A773E-6ADF-4D67-B31A-47EA18FF29D5}" type="slidenum">
              <a:rPr lang="de-DE" smtClean="0"/>
              <a:pPr/>
              <a:t>‹Nr.›</a:t>
            </a:fld>
            <a:endParaRPr lang="de-DE"/>
          </a:p>
        </p:txBody>
      </p:sp>
    </p:spTree>
    <p:extLst>
      <p:ext uri="{BB962C8B-B14F-4D97-AF65-F5344CB8AC3E}">
        <p14:creationId xmlns:p14="http://schemas.microsoft.com/office/powerpoint/2010/main" val="3864991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D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Date Placeholder 3"/>
          <p:cNvSpPr>
            <a:spLocks noGrp="1"/>
          </p:cNvSpPr>
          <p:nvPr>
            <p:ph type="dt" sz="half" idx="10"/>
          </p:nvPr>
        </p:nvSpPr>
        <p:spPr/>
        <p:txBody>
          <a:bodyPr/>
          <a:lstStyle/>
          <a:p>
            <a:fld id="{CF9F00EB-7FEA-4A25-8A15-C2531D4B42DF}" type="datetimeFigureOut">
              <a:rPr lang="de-DE" smtClean="0"/>
              <a:pPr/>
              <a:t>01.04.2015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65A773E-6ADF-4D67-B31A-47EA18FF29D5}" type="slidenum">
              <a:rPr lang="de-DE" smtClean="0"/>
              <a:pPr/>
              <a:t>‹Nr.›</a:t>
            </a:fld>
            <a:endParaRPr lang="de-DE"/>
          </a:p>
        </p:txBody>
      </p:sp>
    </p:spTree>
    <p:extLst>
      <p:ext uri="{BB962C8B-B14F-4D97-AF65-F5344CB8AC3E}">
        <p14:creationId xmlns:p14="http://schemas.microsoft.com/office/powerpoint/2010/main" val="2937521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909" y="27508444"/>
            <a:ext cx="25737979" cy="8502249"/>
          </a:xfrm>
        </p:spPr>
        <p:txBody>
          <a:bodyPr anchor="t"/>
          <a:lstStyle>
            <a:lvl1pPr algn="l">
              <a:defRPr sz="18300" b="1" cap="all"/>
            </a:lvl1pPr>
          </a:lstStyle>
          <a:p>
            <a:r>
              <a:rPr lang="en-US" smtClean="0"/>
              <a:t>Click to edit Master title style</a:t>
            </a:r>
            <a:endParaRPr lang="de-DE"/>
          </a:p>
        </p:txBody>
      </p:sp>
      <p:sp>
        <p:nvSpPr>
          <p:cNvPr id="3" name="Text Placeholder 2"/>
          <p:cNvSpPr>
            <a:spLocks noGrp="1"/>
          </p:cNvSpPr>
          <p:nvPr>
            <p:ph type="body" idx="1"/>
          </p:nvPr>
        </p:nvSpPr>
        <p:spPr>
          <a:xfrm>
            <a:off x="2391909" y="18144082"/>
            <a:ext cx="25737979" cy="9364362"/>
          </a:xfrm>
        </p:spPr>
        <p:txBody>
          <a:bodyPr anchor="b"/>
          <a:lstStyle>
            <a:lvl1pPr marL="0" indent="0">
              <a:buNone/>
              <a:defRPr sz="9100">
                <a:solidFill>
                  <a:schemeClr val="tx1">
                    <a:tint val="75000"/>
                  </a:schemeClr>
                </a:solidFill>
              </a:defRPr>
            </a:lvl1pPr>
            <a:lvl2pPr marL="2088215" indent="0">
              <a:buNone/>
              <a:defRPr sz="8200">
                <a:solidFill>
                  <a:schemeClr val="tx1">
                    <a:tint val="75000"/>
                  </a:schemeClr>
                </a:solidFill>
              </a:defRPr>
            </a:lvl2pPr>
            <a:lvl3pPr marL="4176431" indent="0">
              <a:buNone/>
              <a:defRPr sz="7300">
                <a:solidFill>
                  <a:schemeClr val="tx1">
                    <a:tint val="75000"/>
                  </a:schemeClr>
                </a:solidFill>
              </a:defRPr>
            </a:lvl3pPr>
            <a:lvl4pPr marL="6264646" indent="0">
              <a:buNone/>
              <a:defRPr sz="6400">
                <a:solidFill>
                  <a:schemeClr val="tx1">
                    <a:tint val="75000"/>
                  </a:schemeClr>
                </a:solidFill>
              </a:defRPr>
            </a:lvl4pPr>
            <a:lvl5pPr marL="8352861" indent="0">
              <a:buNone/>
              <a:defRPr sz="6400">
                <a:solidFill>
                  <a:schemeClr val="tx1">
                    <a:tint val="75000"/>
                  </a:schemeClr>
                </a:solidFill>
              </a:defRPr>
            </a:lvl5pPr>
            <a:lvl6pPr marL="10441076" indent="0">
              <a:buNone/>
              <a:defRPr sz="6400">
                <a:solidFill>
                  <a:schemeClr val="tx1">
                    <a:tint val="75000"/>
                  </a:schemeClr>
                </a:solidFill>
              </a:defRPr>
            </a:lvl6pPr>
            <a:lvl7pPr marL="12529292" indent="0">
              <a:buNone/>
              <a:defRPr sz="6400">
                <a:solidFill>
                  <a:schemeClr val="tx1">
                    <a:tint val="75000"/>
                  </a:schemeClr>
                </a:solidFill>
              </a:defRPr>
            </a:lvl7pPr>
            <a:lvl8pPr marL="14617507" indent="0">
              <a:buNone/>
              <a:defRPr sz="6400">
                <a:solidFill>
                  <a:schemeClr val="tx1">
                    <a:tint val="75000"/>
                  </a:schemeClr>
                </a:solidFill>
              </a:defRPr>
            </a:lvl8pPr>
            <a:lvl9pPr marL="16705722" indent="0">
              <a:buNone/>
              <a:defRPr sz="6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9F00EB-7FEA-4A25-8A15-C2531D4B42DF}" type="datetimeFigureOut">
              <a:rPr lang="de-DE" smtClean="0"/>
              <a:pPr/>
              <a:t>01.04.2015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65A773E-6ADF-4D67-B31A-47EA18FF29D5}" type="slidenum">
              <a:rPr lang="de-DE" smtClean="0"/>
              <a:pPr/>
              <a:t>‹Nr.›</a:t>
            </a:fld>
            <a:endParaRPr lang="de-DE"/>
          </a:p>
        </p:txBody>
      </p:sp>
    </p:spTree>
    <p:extLst>
      <p:ext uri="{BB962C8B-B14F-4D97-AF65-F5344CB8AC3E}">
        <p14:creationId xmlns:p14="http://schemas.microsoft.com/office/powerpoint/2010/main" val="1117905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DE"/>
          </a:p>
        </p:txBody>
      </p:sp>
      <p:sp>
        <p:nvSpPr>
          <p:cNvPr id="3" name="Content Placeholder 2"/>
          <p:cNvSpPr>
            <a:spLocks noGrp="1"/>
          </p:cNvSpPr>
          <p:nvPr>
            <p:ph sz="half" idx="1"/>
          </p:nvPr>
        </p:nvSpPr>
        <p:spPr>
          <a:xfrm>
            <a:off x="5015123" y="62349824"/>
            <a:ext cx="44867985" cy="176347340"/>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Content Placeholder 3"/>
          <p:cNvSpPr>
            <a:spLocks noGrp="1"/>
          </p:cNvSpPr>
          <p:nvPr>
            <p:ph sz="half" idx="2"/>
          </p:nvPr>
        </p:nvSpPr>
        <p:spPr>
          <a:xfrm>
            <a:off x="50387773" y="62349824"/>
            <a:ext cx="44867982" cy="176347340"/>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5" name="Date Placeholder 4"/>
          <p:cNvSpPr>
            <a:spLocks noGrp="1"/>
          </p:cNvSpPr>
          <p:nvPr>
            <p:ph type="dt" sz="half" idx="10"/>
          </p:nvPr>
        </p:nvSpPr>
        <p:spPr/>
        <p:txBody>
          <a:bodyPr/>
          <a:lstStyle/>
          <a:p>
            <a:fld id="{CF9F00EB-7FEA-4A25-8A15-C2531D4B42DF}" type="datetimeFigureOut">
              <a:rPr lang="de-DE" smtClean="0"/>
              <a:pPr/>
              <a:t>01.04.2015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65A773E-6ADF-4D67-B31A-47EA18FF29D5}" type="slidenum">
              <a:rPr lang="de-DE" smtClean="0"/>
              <a:pPr/>
              <a:t>‹Nr.›</a:t>
            </a:fld>
            <a:endParaRPr lang="de-DE"/>
          </a:p>
        </p:txBody>
      </p:sp>
    </p:spTree>
    <p:extLst>
      <p:ext uri="{BB962C8B-B14F-4D97-AF65-F5344CB8AC3E}">
        <p14:creationId xmlns:p14="http://schemas.microsoft.com/office/powerpoint/2010/main" val="693709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999" y="1714326"/>
            <a:ext cx="27251978" cy="7134754"/>
          </a:xfrm>
        </p:spPr>
        <p:txBody>
          <a:bodyPr/>
          <a:lstStyle>
            <a:lvl1pPr>
              <a:defRPr/>
            </a:lvl1pPr>
          </a:lstStyle>
          <a:p>
            <a:r>
              <a:rPr lang="en-US" smtClean="0"/>
              <a:t>Click to edit Master title style</a:t>
            </a:r>
            <a:endParaRPr lang="de-DE"/>
          </a:p>
        </p:txBody>
      </p:sp>
      <p:sp>
        <p:nvSpPr>
          <p:cNvPr id="3" name="Text Placeholder 2"/>
          <p:cNvSpPr>
            <a:spLocks noGrp="1"/>
          </p:cNvSpPr>
          <p:nvPr>
            <p:ph type="body" idx="1"/>
          </p:nvPr>
        </p:nvSpPr>
        <p:spPr>
          <a:xfrm>
            <a:off x="1513999" y="9582375"/>
            <a:ext cx="13378914"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en-US" smtClean="0"/>
              <a:t>Click to edit Master text styles</a:t>
            </a:r>
          </a:p>
        </p:txBody>
      </p:sp>
      <p:sp>
        <p:nvSpPr>
          <p:cNvPr id="4" name="Content Placeholder 3"/>
          <p:cNvSpPr>
            <a:spLocks noGrp="1"/>
          </p:cNvSpPr>
          <p:nvPr>
            <p:ph sz="half" idx="2"/>
          </p:nvPr>
        </p:nvSpPr>
        <p:spPr>
          <a:xfrm>
            <a:off x="1513999" y="13575852"/>
            <a:ext cx="13378914"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5" name="Text Placeholder 4"/>
          <p:cNvSpPr>
            <a:spLocks noGrp="1"/>
          </p:cNvSpPr>
          <p:nvPr>
            <p:ph type="body" sz="quarter" idx="3"/>
          </p:nvPr>
        </p:nvSpPr>
        <p:spPr>
          <a:xfrm>
            <a:off x="15381808" y="9582375"/>
            <a:ext cx="13384170"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en-US" smtClean="0"/>
              <a:t>Click to edit Master text styles</a:t>
            </a:r>
          </a:p>
        </p:txBody>
      </p:sp>
      <p:sp>
        <p:nvSpPr>
          <p:cNvPr id="6" name="Content Placeholder 5"/>
          <p:cNvSpPr>
            <a:spLocks noGrp="1"/>
          </p:cNvSpPr>
          <p:nvPr>
            <p:ph sz="quarter" idx="4"/>
          </p:nvPr>
        </p:nvSpPr>
        <p:spPr>
          <a:xfrm>
            <a:off x="15381808" y="13575852"/>
            <a:ext cx="13384170"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7" name="Date Placeholder 6"/>
          <p:cNvSpPr>
            <a:spLocks noGrp="1"/>
          </p:cNvSpPr>
          <p:nvPr>
            <p:ph type="dt" sz="half" idx="10"/>
          </p:nvPr>
        </p:nvSpPr>
        <p:spPr/>
        <p:txBody>
          <a:bodyPr/>
          <a:lstStyle/>
          <a:p>
            <a:fld id="{CF9F00EB-7FEA-4A25-8A15-C2531D4B42DF}" type="datetimeFigureOut">
              <a:rPr lang="de-DE" smtClean="0"/>
              <a:pPr/>
              <a:t>01.04.2015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465A773E-6ADF-4D67-B31A-47EA18FF29D5}" type="slidenum">
              <a:rPr lang="de-DE" smtClean="0"/>
              <a:pPr/>
              <a:t>‹Nr.›</a:t>
            </a:fld>
            <a:endParaRPr lang="de-DE"/>
          </a:p>
        </p:txBody>
      </p:sp>
    </p:spTree>
    <p:extLst>
      <p:ext uri="{BB962C8B-B14F-4D97-AF65-F5344CB8AC3E}">
        <p14:creationId xmlns:p14="http://schemas.microsoft.com/office/powerpoint/2010/main" val="4055918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DE"/>
          </a:p>
        </p:txBody>
      </p:sp>
      <p:sp>
        <p:nvSpPr>
          <p:cNvPr id="3" name="Date Placeholder 2"/>
          <p:cNvSpPr>
            <a:spLocks noGrp="1"/>
          </p:cNvSpPr>
          <p:nvPr>
            <p:ph type="dt" sz="half" idx="10"/>
          </p:nvPr>
        </p:nvSpPr>
        <p:spPr/>
        <p:txBody>
          <a:bodyPr/>
          <a:lstStyle/>
          <a:p>
            <a:fld id="{CF9F00EB-7FEA-4A25-8A15-C2531D4B42DF}" type="datetimeFigureOut">
              <a:rPr lang="de-DE" smtClean="0"/>
              <a:pPr/>
              <a:t>01.04.2015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465A773E-6ADF-4D67-B31A-47EA18FF29D5}" type="slidenum">
              <a:rPr lang="de-DE" smtClean="0"/>
              <a:pPr/>
              <a:t>‹Nr.›</a:t>
            </a:fld>
            <a:endParaRPr lang="de-DE"/>
          </a:p>
        </p:txBody>
      </p:sp>
    </p:spTree>
    <p:extLst>
      <p:ext uri="{BB962C8B-B14F-4D97-AF65-F5344CB8AC3E}">
        <p14:creationId xmlns:p14="http://schemas.microsoft.com/office/powerpoint/2010/main" val="3788909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9F00EB-7FEA-4A25-8A15-C2531D4B42DF}" type="datetimeFigureOut">
              <a:rPr lang="de-DE" smtClean="0"/>
              <a:pPr/>
              <a:t>01.04.2015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465A773E-6ADF-4D67-B31A-47EA18FF29D5}" type="slidenum">
              <a:rPr lang="de-DE" smtClean="0"/>
              <a:pPr/>
              <a:t>‹Nr.›</a:t>
            </a:fld>
            <a:endParaRPr lang="de-DE"/>
          </a:p>
        </p:txBody>
      </p:sp>
    </p:spTree>
    <p:extLst>
      <p:ext uri="{BB962C8B-B14F-4D97-AF65-F5344CB8AC3E}">
        <p14:creationId xmlns:p14="http://schemas.microsoft.com/office/powerpoint/2010/main" val="443648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4000" y="1704413"/>
            <a:ext cx="9961903" cy="7253667"/>
          </a:xfrm>
        </p:spPr>
        <p:txBody>
          <a:bodyPr anchor="b"/>
          <a:lstStyle>
            <a:lvl1pPr algn="l">
              <a:defRPr sz="9100" b="1"/>
            </a:lvl1pPr>
          </a:lstStyle>
          <a:p>
            <a:r>
              <a:rPr lang="en-US" smtClean="0"/>
              <a:t>Click to edit Master title style</a:t>
            </a:r>
            <a:endParaRPr lang="de-DE"/>
          </a:p>
        </p:txBody>
      </p:sp>
      <p:sp>
        <p:nvSpPr>
          <p:cNvPr id="3" name="Content Placeholder 2"/>
          <p:cNvSpPr>
            <a:spLocks noGrp="1"/>
          </p:cNvSpPr>
          <p:nvPr>
            <p:ph idx="1"/>
          </p:nvPr>
        </p:nvSpPr>
        <p:spPr>
          <a:xfrm>
            <a:off x="11838629" y="1704417"/>
            <a:ext cx="16927347" cy="36535890"/>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Text Placeholder 3"/>
          <p:cNvSpPr>
            <a:spLocks noGrp="1"/>
          </p:cNvSpPr>
          <p:nvPr>
            <p:ph type="body" sz="half" idx="2"/>
          </p:nvPr>
        </p:nvSpPr>
        <p:spPr>
          <a:xfrm>
            <a:off x="1514000" y="8958084"/>
            <a:ext cx="9961903" cy="2928222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9F00EB-7FEA-4A25-8A15-C2531D4B42DF}" type="datetimeFigureOut">
              <a:rPr lang="de-DE" smtClean="0"/>
              <a:pPr/>
              <a:t>01.04.2015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65A773E-6ADF-4D67-B31A-47EA18FF29D5}" type="slidenum">
              <a:rPr lang="de-DE" smtClean="0"/>
              <a:pPr/>
              <a:t>‹Nr.›</a:t>
            </a:fld>
            <a:endParaRPr lang="de-DE"/>
          </a:p>
        </p:txBody>
      </p:sp>
    </p:spTree>
    <p:extLst>
      <p:ext uri="{BB962C8B-B14F-4D97-AF65-F5344CB8AC3E}">
        <p14:creationId xmlns:p14="http://schemas.microsoft.com/office/powerpoint/2010/main" val="681817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5087" y="29965968"/>
            <a:ext cx="18167985" cy="3537652"/>
          </a:xfrm>
        </p:spPr>
        <p:txBody>
          <a:bodyPr anchor="b"/>
          <a:lstStyle>
            <a:lvl1pPr algn="l">
              <a:defRPr sz="9100" b="1"/>
            </a:lvl1pPr>
          </a:lstStyle>
          <a:p>
            <a:r>
              <a:rPr lang="en-US" smtClean="0"/>
              <a:t>Click to edit Master title style</a:t>
            </a:r>
            <a:endParaRPr lang="de-DE"/>
          </a:p>
        </p:txBody>
      </p:sp>
      <p:sp>
        <p:nvSpPr>
          <p:cNvPr id="3" name="Picture Placeholder 2"/>
          <p:cNvSpPr>
            <a:spLocks noGrp="1"/>
          </p:cNvSpPr>
          <p:nvPr>
            <p:ph type="pic" idx="1"/>
          </p:nvPr>
        </p:nvSpPr>
        <p:spPr>
          <a:xfrm>
            <a:off x="5935087" y="3825021"/>
            <a:ext cx="18167985" cy="25685115"/>
          </a:xfrm>
        </p:spPr>
        <p:txBody>
          <a:bodyPr/>
          <a:lstStyle>
            <a:lvl1pPr marL="0" indent="0">
              <a:buNone/>
              <a:defRPr sz="14600"/>
            </a:lvl1pPr>
            <a:lvl2pPr marL="2088215" indent="0">
              <a:buNone/>
              <a:defRPr sz="12800"/>
            </a:lvl2pPr>
            <a:lvl3pPr marL="4176431" indent="0">
              <a:buNone/>
              <a:defRPr sz="11000"/>
            </a:lvl3pPr>
            <a:lvl4pPr marL="6264646" indent="0">
              <a:buNone/>
              <a:defRPr sz="9100"/>
            </a:lvl4pPr>
            <a:lvl5pPr marL="8352861" indent="0">
              <a:buNone/>
              <a:defRPr sz="9100"/>
            </a:lvl5pPr>
            <a:lvl6pPr marL="10441076" indent="0">
              <a:buNone/>
              <a:defRPr sz="9100"/>
            </a:lvl6pPr>
            <a:lvl7pPr marL="12529292" indent="0">
              <a:buNone/>
              <a:defRPr sz="9100"/>
            </a:lvl7pPr>
            <a:lvl8pPr marL="14617507" indent="0">
              <a:buNone/>
              <a:defRPr sz="9100"/>
            </a:lvl8pPr>
            <a:lvl9pPr marL="16705722" indent="0">
              <a:buNone/>
              <a:defRPr sz="9100"/>
            </a:lvl9pPr>
          </a:lstStyle>
          <a:p>
            <a:endParaRPr lang="de-DE"/>
          </a:p>
        </p:txBody>
      </p:sp>
      <p:sp>
        <p:nvSpPr>
          <p:cNvPr id="4" name="Text Placeholder 3"/>
          <p:cNvSpPr>
            <a:spLocks noGrp="1"/>
          </p:cNvSpPr>
          <p:nvPr>
            <p:ph type="body" sz="half" idx="2"/>
          </p:nvPr>
        </p:nvSpPr>
        <p:spPr>
          <a:xfrm>
            <a:off x="5935087" y="33503620"/>
            <a:ext cx="18167985" cy="502405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9F00EB-7FEA-4A25-8A15-C2531D4B42DF}" type="datetimeFigureOut">
              <a:rPr lang="de-DE" smtClean="0"/>
              <a:pPr/>
              <a:t>01.04.2015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65A773E-6ADF-4D67-B31A-47EA18FF29D5}" type="slidenum">
              <a:rPr lang="de-DE" smtClean="0"/>
              <a:pPr/>
              <a:t>‹Nr.›</a:t>
            </a:fld>
            <a:endParaRPr lang="de-DE"/>
          </a:p>
        </p:txBody>
      </p:sp>
    </p:spTree>
    <p:extLst>
      <p:ext uri="{BB962C8B-B14F-4D97-AF65-F5344CB8AC3E}">
        <p14:creationId xmlns:p14="http://schemas.microsoft.com/office/powerpoint/2010/main" val="1848972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999" y="1714326"/>
            <a:ext cx="27251978" cy="7134754"/>
          </a:xfrm>
          <a:prstGeom prst="rect">
            <a:avLst/>
          </a:prstGeom>
        </p:spPr>
        <p:txBody>
          <a:bodyPr vert="horz" lIns="417643" tIns="208822" rIns="417643" bIns="208822" rtlCol="0" anchor="ctr">
            <a:normAutofit/>
          </a:bodyPr>
          <a:lstStyle/>
          <a:p>
            <a:r>
              <a:rPr lang="en-US" smtClean="0"/>
              <a:t>Click to edit Master title style</a:t>
            </a:r>
            <a:endParaRPr lang="de-DE"/>
          </a:p>
        </p:txBody>
      </p:sp>
      <p:sp>
        <p:nvSpPr>
          <p:cNvPr id="3" name="Text Placeholder 2"/>
          <p:cNvSpPr>
            <a:spLocks noGrp="1"/>
          </p:cNvSpPr>
          <p:nvPr>
            <p:ph type="body" idx="1"/>
          </p:nvPr>
        </p:nvSpPr>
        <p:spPr>
          <a:xfrm>
            <a:off x="1513999" y="9988659"/>
            <a:ext cx="27251978" cy="28251648"/>
          </a:xfrm>
          <a:prstGeom prst="rect">
            <a:avLst/>
          </a:prstGeom>
        </p:spPr>
        <p:txBody>
          <a:bodyPr vert="horz" lIns="417643" tIns="208822" rIns="417643" bIns="20882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Date Placeholder 3"/>
          <p:cNvSpPr>
            <a:spLocks noGrp="1"/>
          </p:cNvSpPr>
          <p:nvPr>
            <p:ph type="dt" sz="half" idx="2"/>
          </p:nvPr>
        </p:nvSpPr>
        <p:spPr>
          <a:xfrm>
            <a:off x="1513999" y="39677164"/>
            <a:ext cx="7065328" cy="2279158"/>
          </a:xfrm>
          <a:prstGeom prst="rect">
            <a:avLst/>
          </a:prstGeom>
        </p:spPr>
        <p:txBody>
          <a:bodyPr vert="horz" lIns="417643" tIns="208822" rIns="417643" bIns="208822" rtlCol="0" anchor="ctr"/>
          <a:lstStyle>
            <a:lvl1pPr algn="l">
              <a:defRPr sz="5500">
                <a:solidFill>
                  <a:schemeClr val="tx1">
                    <a:tint val="75000"/>
                  </a:schemeClr>
                </a:solidFill>
              </a:defRPr>
            </a:lvl1pPr>
          </a:lstStyle>
          <a:p>
            <a:fld id="{CF9F00EB-7FEA-4A25-8A15-C2531D4B42DF}" type="datetimeFigureOut">
              <a:rPr lang="de-DE" smtClean="0"/>
              <a:pPr/>
              <a:t>01.04.2015</a:t>
            </a:fld>
            <a:endParaRPr lang="de-DE"/>
          </a:p>
        </p:txBody>
      </p:sp>
      <p:sp>
        <p:nvSpPr>
          <p:cNvPr id="5" name="Footer Placeholder 4"/>
          <p:cNvSpPr>
            <a:spLocks noGrp="1"/>
          </p:cNvSpPr>
          <p:nvPr>
            <p:ph type="ftr" sz="quarter" idx="3"/>
          </p:nvPr>
        </p:nvSpPr>
        <p:spPr>
          <a:xfrm>
            <a:off x="10345658" y="39677164"/>
            <a:ext cx="9588659" cy="2279158"/>
          </a:xfrm>
          <a:prstGeom prst="rect">
            <a:avLst/>
          </a:prstGeom>
        </p:spPr>
        <p:txBody>
          <a:bodyPr vert="horz" lIns="417643" tIns="208822" rIns="417643" bIns="208822" rtlCol="0" anchor="ctr"/>
          <a:lstStyle>
            <a:lvl1pPr algn="ctr">
              <a:defRPr sz="55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21700649" y="39677164"/>
            <a:ext cx="7065328" cy="2279158"/>
          </a:xfrm>
          <a:prstGeom prst="rect">
            <a:avLst/>
          </a:prstGeom>
        </p:spPr>
        <p:txBody>
          <a:bodyPr vert="horz" lIns="417643" tIns="208822" rIns="417643" bIns="208822" rtlCol="0" anchor="ctr"/>
          <a:lstStyle>
            <a:lvl1pPr algn="r">
              <a:defRPr sz="5500">
                <a:solidFill>
                  <a:schemeClr val="tx1">
                    <a:tint val="75000"/>
                  </a:schemeClr>
                </a:solidFill>
              </a:defRPr>
            </a:lvl1pPr>
          </a:lstStyle>
          <a:p>
            <a:fld id="{465A773E-6ADF-4D67-B31A-47EA18FF29D5}" type="slidenum">
              <a:rPr lang="de-DE" smtClean="0"/>
              <a:pPr/>
              <a:t>‹Nr.›</a:t>
            </a:fld>
            <a:endParaRPr lang="de-DE"/>
          </a:p>
        </p:txBody>
      </p:sp>
    </p:spTree>
    <p:extLst>
      <p:ext uri="{BB962C8B-B14F-4D97-AF65-F5344CB8AC3E}">
        <p14:creationId xmlns:p14="http://schemas.microsoft.com/office/powerpoint/2010/main" val="23054460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6431" rtl="0" eaLnBrk="1" latinLnBrk="0" hangingPunct="1">
        <a:spcBef>
          <a:spcPct val="0"/>
        </a:spcBef>
        <a:buNone/>
        <a:defRPr sz="20100" kern="1200">
          <a:solidFill>
            <a:schemeClr val="tx1"/>
          </a:solidFill>
          <a:latin typeface="+mj-lt"/>
          <a:ea typeface="+mj-ea"/>
          <a:cs typeface="+mj-cs"/>
        </a:defRPr>
      </a:lvl1pPr>
    </p:titleStyle>
    <p:bodyStyle>
      <a:lvl1pPr marL="1566161" indent="-1566161" algn="l" defTabSz="4176431" rtl="0" eaLnBrk="1" latinLnBrk="0" hangingPunct="1">
        <a:spcBef>
          <a:spcPct val="20000"/>
        </a:spcBef>
        <a:buFont typeface="Arial" panose="020B0604020202020204" pitchFamily="34" charset="0"/>
        <a:buChar char="•"/>
        <a:defRPr sz="14600" kern="1200">
          <a:solidFill>
            <a:schemeClr val="tx1"/>
          </a:solidFill>
          <a:latin typeface="+mn-lt"/>
          <a:ea typeface="+mn-ea"/>
          <a:cs typeface="+mn-cs"/>
        </a:defRPr>
      </a:lvl1pPr>
      <a:lvl2pPr marL="3393350" indent="-1305135" algn="l" defTabSz="4176431" rtl="0" eaLnBrk="1" latinLnBrk="0" hangingPunct="1">
        <a:spcBef>
          <a:spcPct val="20000"/>
        </a:spcBef>
        <a:buFont typeface="Arial" panose="020B0604020202020204" pitchFamily="34" charset="0"/>
        <a:buChar char="–"/>
        <a:defRPr sz="12800" kern="1200">
          <a:solidFill>
            <a:schemeClr val="tx1"/>
          </a:solidFill>
          <a:latin typeface="+mn-lt"/>
          <a:ea typeface="+mn-ea"/>
          <a:cs typeface="+mn-cs"/>
        </a:defRPr>
      </a:lvl2pPr>
      <a:lvl3pPr marL="5220538" indent="-1044108" algn="l" defTabSz="4176431" rtl="0" eaLnBrk="1" latinLnBrk="0" hangingPunct="1">
        <a:spcBef>
          <a:spcPct val="20000"/>
        </a:spcBef>
        <a:buFont typeface="Arial" panose="020B0604020202020204" pitchFamily="34" charset="0"/>
        <a:buChar char="•"/>
        <a:defRPr sz="11000" kern="1200">
          <a:solidFill>
            <a:schemeClr val="tx1"/>
          </a:solidFill>
          <a:latin typeface="+mn-lt"/>
          <a:ea typeface="+mn-ea"/>
          <a:cs typeface="+mn-cs"/>
        </a:defRPr>
      </a:lvl3pPr>
      <a:lvl4pPr marL="7308753"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4pPr>
      <a:lvl5pPr marL="9396969"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5pPr>
      <a:lvl6pPr marL="11485184"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9pPr>
    </p:bodyStyle>
    <p:otherStyle>
      <a:defPPr>
        <a:defRPr lang="de-DE"/>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chart" Target="../charts/chart2.xml"/><Relationship Id="rId3" Type="http://schemas.openxmlformats.org/officeDocument/2006/relationships/image" Target="../media/image1.png"/><Relationship Id="rId7" Type="http://schemas.openxmlformats.org/officeDocument/2006/relationships/image" Target="../media/image4.png"/><Relationship Id="rId12"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microsoft.com/office/2007/relationships/hdphoto" Target="../media/hdphoto1.wdp"/><Relationship Id="rId9" Type="http://schemas.openxmlformats.org/officeDocument/2006/relationships/image" Target="../media/image6.jpeg"/><Relationship Id="rId1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Picture 9" descr="Z:\Projekte\NeuENV\3_Veröffentlichungen\POSTER_NeuENV\Max\Logos_Partner\NeuENV_-Grafik_Menschenschlange.jpg"/>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ackgroundRemoval t="27818" b="100000" l="811" r="100000">
                        <a14:backgroundMark x1="24519" y1="23741" x2="24519" y2="23741"/>
                        <a14:backgroundMark x1="2128" y1="53957" x2="20973" y2="53957"/>
                        <a14:backgroundMark x1="20973" y1="53957" x2="24215" y2="59472"/>
                        <a14:backgroundMark x1="73050" y1="99281" x2="98379" y2="99281"/>
                      </a14:backgroundRemoval>
                    </a14:imgEffect>
                  </a14:imgLayer>
                </a14:imgProps>
              </a:ext>
              <a:ext uri="{28A0092B-C50C-407E-A947-70E740481C1C}">
                <a14:useLocalDpi xmlns:a14="http://schemas.microsoft.com/office/drawing/2010/main" val="0"/>
              </a:ext>
            </a:extLst>
          </a:blip>
          <a:srcRect l="36943" t="29003"/>
          <a:stretch/>
        </p:blipFill>
        <p:spPr bwMode="auto">
          <a:xfrm flipH="1">
            <a:off x="956002" y="21529981"/>
            <a:ext cx="28295704" cy="16370955"/>
          </a:xfrm>
          <a:prstGeom prst="rect">
            <a:avLst/>
          </a:prstGeom>
          <a:noFill/>
          <a:ln>
            <a:noFill/>
          </a:ln>
          <a:effectLst>
            <a:outerShdw blurRad="190500" algn="tl" rotWithShape="0">
              <a:srgbClr val="000000">
                <a:alpha val="70000"/>
              </a:srgbClr>
            </a:outerShdw>
          </a:effectLst>
          <a:scene3d>
            <a:camera prst="orthographicFront">
              <a:rot lat="0" lon="10800000" rev="0"/>
            </a:camera>
            <a:lightRig rig="threePt" dir="t"/>
          </a:scene3d>
          <a:extLst/>
        </p:spPr>
      </p:pic>
      <p:sp>
        <p:nvSpPr>
          <p:cNvPr id="3" name="Rechteck 2"/>
          <p:cNvSpPr/>
          <p:nvPr/>
        </p:nvSpPr>
        <p:spPr>
          <a:xfrm flipH="1">
            <a:off x="551267" y="17659467"/>
            <a:ext cx="29097727" cy="20268220"/>
          </a:xfrm>
          <a:prstGeom prst="rect">
            <a:avLst/>
          </a:prstGeom>
          <a:solidFill>
            <a:schemeClr val="bg1">
              <a:alpha val="75000"/>
            </a:schemeClr>
          </a:solidFill>
          <a:ln>
            <a:solidFill>
              <a:schemeClr val="accent1"/>
            </a:solidFill>
          </a:ln>
          <a:effectLst>
            <a:softEdge rad="419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mj-lt"/>
            </a:endParaRPr>
          </a:p>
        </p:txBody>
      </p:sp>
      <p:pic>
        <p:nvPicPr>
          <p:cNvPr id="1026" name="Picture 2" descr="Z:\Projekte\NeuENV\NeuENV_Logo_3.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2443" y="3349769"/>
            <a:ext cx="5771255" cy="2547879"/>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1027" name="Picture 3" descr="Z:\Projekte\NeuENV\3_Veröffentlichungen\POSTER_NeuENV\Max\Logos_Partner\FU-Berlin ppt Logo_RGB.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72445" y="1085119"/>
            <a:ext cx="5771255" cy="15270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7076826" y="881981"/>
            <a:ext cx="23601294" cy="5218177"/>
          </a:xfrm>
          <a:prstGeom prst="roundRect">
            <a:avLst>
              <a:gd name="adj" fmla="val 3755"/>
            </a:avLst>
          </a:prstGeom>
          <a:solidFill>
            <a:srgbClr val="59A332"/>
          </a:solidFill>
          <a:ln>
            <a:solidFill>
              <a:srgbClr val="59A33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200"/>
            <a:r>
              <a:rPr lang="de-DE" sz="11500" dirty="0" smtClean="0">
                <a:latin typeface="+mj-lt"/>
                <a:ea typeface="Cambria Math" panose="02040503050406030204" pitchFamily="18" charset="0"/>
                <a:cs typeface="Lao UI" panose="020B0502040204020203" pitchFamily="34" charset="0"/>
              </a:rPr>
              <a:t>Nur, solange der Vorrat reicht?</a:t>
            </a:r>
          </a:p>
          <a:p>
            <a:endParaRPr lang="de-DE" sz="200" dirty="0">
              <a:latin typeface="+mj-lt"/>
              <a:ea typeface="Cambria Math" panose="02040503050406030204" pitchFamily="18" charset="0"/>
              <a:cs typeface="Lao UI" panose="020B0502040204020203" pitchFamily="34" charset="0"/>
            </a:endParaRPr>
          </a:p>
          <a:p>
            <a:endParaRPr lang="de-DE" sz="1600" dirty="0">
              <a:latin typeface="+mj-lt"/>
              <a:ea typeface="Cambria Math" panose="02040503050406030204" pitchFamily="18" charset="0"/>
              <a:cs typeface="Lao UI" panose="020B0502040204020203" pitchFamily="34" charset="0"/>
            </a:endParaRPr>
          </a:p>
          <a:p>
            <a:pPr marL="457200"/>
            <a:r>
              <a:rPr lang="de-DE" sz="4800" dirty="0" smtClean="0">
                <a:latin typeface="+mj-lt"/>
                <a:ea typeface="Cambria Math" panose="02040503050406030204" pitchFamily="18" charset="0"/>
                <a:cs typeface="Lao UI" panose="020B0502040204020203" pitchFamily="34" charset="0"/>
              </a:rPr>
              <a:t>Ausgewählte Ergebnisse einer Befragung von privaten Haushalten zur Bevorratung und Kommunikation im Falle einer Lebensmittelversorgungskrise</a:t>
            </a:r>
            <a:endParaRPr lang="de-DE" sz="4800" dirty="0">
              <a:latin typeface="+mj-lt"/>
              <a:ea typeface="Cambria Math" panose="02040503050406030204" pitchFamily="18" charset="0"/>
              <a:cs typeface="Lao UI" panose="020B0502040204020203" pitchFamily="34" charset="0"/>
            </a:endParaRPr>
          </a:p>
        </p:txBody>
      </p:sp>
      <p:sp>
        <p:nvSpPr>
          <p:cNvPr id="7" name="Rectangle 6"/>
          <p:cNvSpPr/>
          <p:nvPr/>
        </p:nvSpPr>
        <p:spPr>
          <a:xfrm flipV="1">
            <a:off x="7076827" y="6012722"/>
            <a:ext cx="23203148" cy="91055"/>
          </a:xfrm>
          <a:prstGeom prst="rect">
            <a:avLst/>
          </a:prstGeom>
          <a:solidFill>
            <a:srgbClr val="FFCC33"/>
          </a:solidFill>
          <a:ln>
            <a:solidFill>
              <a:srgbClr val="FFCC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mj-lt"/>
            </a:endParaRPr>
          </a:p>
        </p:txBody>
      </p:sp>
      <p:sp>
        <p:nvSpPr>
          <p:cNvPr id="9" name="TextBox 8"/>
          <p:cNvSpPr txBox="1"/>
          <p:nvPr/>
        </p:nvSpPr>
        <p:spPr>
          <a:xfrm>
            <a:off x="7567472" y="4891652"/>
            <a:ext cx="22208680" cy="1077218"/>
          </a:xfrm>
          <a:prstGeom prst="rect">
            <a:avLst/>
          </a:prstGeom>
          <a:noFill/>
        </p:spPr>
        <p:txBody>
          <a:bodyPr wrap="square" rtlCol="0">
            <a:spAutoFit/>
          </a:bodyPr>
          <a:lstStyle/>
          <a:p>
            <a:r>
              <a:rPr lang="de-DE" sz="4000" dirty="0" smtClean="0">
                <a:solidFill>
                  <a:schemeClr val="bg1"/>
                </a:solidFill>
                <a:latin typeface="+mj-lt"/>
                <a:ea typeface="Cambria Math" panose="02040503050406030204" pitchFamily="18" charset="0"/>
                <a:cs typeface="Lao UI" panose="020B0502040204020203" pitchFamily="34" charset="0"/>
              </a:rPr>
              <a:t>Ute Menski</a:t>
            </a:r>
            <a:r>
              <a:rPr lang="de-DE" sz="4000" baseline="30000" dirty="0" smtClean="0">
                <a:solidFill>
                  <a:schemeClr val="bg1"/>
                </a:solidFill>
                <a:latin typeface="+mj-lt"/>
                <a:ea typeface="Cambria Math" panose="02040503050406030204" pitchFamily="18" charset="0"/>
                <a:cs typeface="Lao UI" panose="020B0502040204020203" pitchFamily="34" charset="0"/>
              </a:rPr>
              <a:t>1</a:t>
            </a:r>
            <a:r>
              <a:rPr lang="de-DE" sz="4000" dirty="0" smtClean="0">
                <a:solidFill>
                  <a:schemeClr val="bg1"/>
                </a:solidFill>
                <a:latin typeface="+mj-lt"/>
                <a:ea typeface="Cambria Math" panose="02040503050406030204" pitchFamily="18" charset="0"/>
                <a:cs typeface="Lao UI" panose="020B0502040204020203" pitchFamily="34" charset="0"/>
              </a:rPr>
              <a:t>, Julia Drews</a:t>
            </a:r>
            <a:r>
              <a:rPr lang="de-DE" sz="4000" baseline="30000" dirty="0" smtClean="0">
                <a:solidFill>
                  <a:schemeClr val="bg1"/>
                </a:solidFill>
                <a:latin typeface="+mj-lt"/>
                <a:ea typeface="Cambria Math" panose="02040503050406030204" pitchFamily="18" charset="0"/>
                <a:cs typeface="Lao UI" panose="020B0502040204020203" pitchFamily="34" charset="0"/>
              </a:rPr>
              <a:t>2</a:t>
            </a:r>
            <a:r>
              <a:rPr lang="de-DE" sz="4000" dirty="0" smtClean="0">
                <a:solidFill>
                  <a:schemeClr val="bg1"/>
                </a:solidFill>
                <a:latin typeface="+mj-lt"/>
                <a:ea typeface="Cambria Math" panose="02040503050406030204" pitchFamily="18" charset="0"/>
                <a:cs typeface="Lao UI" panose="020B0502040204020203" pitchFamily="34" charset="0"/>
              </a:rPr>
              <a:t>, Stefanie Wahl</a:t>
            </a:r>
            <a:r>
              <a:rPr lang="de-DE" sz="4000" baseline="30000" dirty="0">
                <a:solidFill>
                  <a:schemeClr val="bg1"/>
                </a:solidFill>
                <a:latin typeface="+mj-lt"/>
                <a:ea typeface="Cambria Math" panose="02040503050406030204" pitchFamily="18" charset="0"/>
                <a:cs typeface="Lao UI" panose="020B0502040204020203" pitchFamily="34" charset="0"/>
              </a:rPr>
              <a:t>1</a:t>
            </a:r>
            <a:r>
              <a:rPr lang="de-DE" sz="4000" dirty="0" smtClean="0">
                <a:solidFill>
                  <a:schemeClr val="bg1"/>
                </a:solidFill>
                <a:latin typeface="+mj-lt"/>
                <a:ea typeface="Cambria Math" panose="02040503050406030204" pitchFamily="18" charset="0"/>
                <a:cs typeface="Lao UI" panose="020B0502040204020203" pitchFamily="34" charset="0"/>
              </a:rPr>
              <a:t> &amp; </a:t>
            </a:r>
            <a:r>
              <a:rPr lang="de-DE" sz="4000" dirty="0">
                <a:solidFill>
                  <a:schemeClr val="bg1"/>
                </a:solidFill>
                <a:latin typeface="+mj-lt"/>
                <a:ea typeface="Cambria Math" panose="02040503050406030204" pitchFamily="18" charset="0"/>
                <a:cs typeface="Lao UI" panose="020B0502040204020203" pitchFamily="34" charset="0"/>
              </a:rPr>
              <a:t>H</a:t>
            </a:r>
            <a:r>
              <a:rPr lang="de-DE" sz="4000" dirty="0" smtClean="0">
                <a:solidFill>
                  <a:schemeClr val="bg1"/>
                </a:solidFill>
                <a:latin typeface="+mj-lt"/>
                <a:ea typeface="Cambria Math" panose="02040503050406030204" pitchFamily="18" charset="0"/>
                <a:cs typeface="Lao UI" panose="020B0502040204020203" pitchFamily="34" charset="0"/>
              </a:rPr>
              <a:t>agen Tischer</a:t>
            </a:r>
            <a:r>
              <a:rPr lang="de-DE" sz="4000" baseline="30000" dirty="0" smtClean="0">
                <a:solidFill>
                  <a:schemeClr val="bg1"/>
                </a:solidFill>
                <a:latin typeface="+mj-lt"/>
                <a:ea typeface="Cambria Math" panose="02040503050406030204" pitchFamily="18" charset="0"/>
                <a:cs typeface="Lao UI" panose="020B0502040204020203" pitchFamily="34" charset="0"/>
              </a:rPr>
              <a:t>1</a:t>
            </a:r>
          </a:p>
          <a:p>
            <a:r>
              <a:rPr lang="de-DE" sz="2400" baseline="30000" dirty="0" smtClean="0">
                <a:solidFill>
                  <a:schemeClr val="bg1"/>
                </a:solidFill>
                <a:latin typeface="+mj-lt"/>
                <a:ea typeface="Cambria Math" panose="02040503050406030204" pitchFamily="18" charset="0"/>
                <a:cs typeface="Lao UI" panose="020B0502040204020203" pitchFamily="34" charset="0"/>
              </a:rPr>
              <a:t>1</a:t>
            </a:r>
            <a:r>
              <a:rPr lang="de-DE" sz="2400" dirty="0" smtClean="0">
                <a:solidFill>
                  <a:schemeClr val="bg1"/>
                </a:solidFill>
                <a:latin typeface="+mj-lt"/>
                <a:ea typeface="Cambria Math" panose="02040503050406030204" pitchFamily="18" charset="0"/>
                <a:cs typeface="Lao UI" panose="020B0502040204020203" pitchFamily="34" charset="0"/>
              </a:rPr>
              <a:t> Forschungsforum Öffentliche Sicherheit, Freie Universität Berlin   </a:t>
            </a:r>
            <a:r>
              <a:rPr lang="de-DE" sz="2400" baseline="30000" dirty="0" smtClean="0">
                <a:solidFill>
                  <a:schemeClr val="bg1"/>
                </a:solidFill>
                <a:latin typeface="+mj-lt"/>
                <a:ea typeface="Cambria Math" panose="02040503050406030204" pitchFamily="18" charset="0"/>
                <a:cs typeface="Lao UI" panose="020B0502040204020203" pitchFamily="34" charset="0"/>
              </a:rPr>
              <a:t>2</a:t>
            </a:r>
            <a:r>
              <a:rPr lang="de-DE" sz="2400" dirty="0">
                <a:solidFill>
                  <a:schemeClr val="bg1"/>
                </a:solidFill>
                <a:latin typeface="+mj-lt"/>
                <a:ea typeface="Cambria Math" panose="02040503050406030204" pitchFamily="18" charset="0"/>
                <a:cs typeface="Lao UI" panose="020B0502040204020203" pitchFamily="34" charset="0"/>
              </a:rPr>
              <a:t> </a:t>
            </a:r>
            <a:r>
              <a:rPr lang="de-DE" sz="2400" dirty="0" smtClean="0">
                <a:solidFill>
                  <a:schemeClr val="bg1"/>
                </a:solidFill>
                <a:latin typeface="+mj-lt"/>
                <a:ea typeface="Cambria Math" panose="02040503050406030204" pitchFamily="18" charset="0"/>
                <a:cs typeface="Lao UI" panose="020B0502040204020203" pitchFamily="34" charset="0"/>
              </a:rPr>
              <a:t>Institut für Publizistik und Kommunikationswissenschaft, Freie Universität Berlin</a:t>
            </a:r>
            <a:endParaRPr lang="de-DE" sz="2400" dirty="0">
              <a:solidFill>
                <a:schemeClr val="bg1"/>
              </a:solidFill>
              <a:latin typeface="+mj-lt"/>
              <a:ea typeface="Cambria Math" panose="02040503050406030204" pitchFamily="18" charset="0"/>
              <a:cs typeface="Lao UI" panose="020B0502040204020203" pitchFamily="34" charset="0"/>
            </a:endParaRPr>
          </a:p>
        </p:txBody>
      </p:sp>
      <p:pic>
        <p:nvPicPr>
          <p:cNvPr id="1030" name="Picture 6" descr="Z:\Projekte\NeuENV\3_Veröffentlichungen\POSTER_NeuENV\Max\Logos_Partner\BMBF gefoedert.png"/>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404" t="5670" r="11569" b="11569"/>
          <a:stretch/>
        </p:blipFill>
        <p:spPr bwMode="auto">
          <a:xfrm>
            <a:off x="23408911" y="39842133"/>
            <a:ext cx="4023089" cy="2362705"/>
          </a:xfrm>
          <a:prstGeom prst="rect">
            <a:avLst/>
          </a:prstGeom>
          <a:noFill/>
          <a:extLst>
            <a:ext uri="{909E8E84-426E-40DD-AFC4-6F175D3DCCD1}">
              <a14:hiddenFill xmlns:a14="http://schemas.microsoft.com/office/drawing/2010/main">
                <a:solidFill>
                  <a:srgbClr val="FFFFFF"/>
                </a:solidFill>
              </a14:hiddenFill>
            </a:ext>
          </a:extLst>
        </p:spPr>
      </p:pic>
      <p:sp>
        <p:nvSpPr>
          <p:cNvPr id="21" name="Rounded Rectangle 20"/>
          <p:cNvSpPr/>
          <p:nvPr/>
        </p:nvSpPr>
        <p:spPr>
          <a:xfrm>
            <a:off x="925528" y="6679852"/>
            <a:ext cx="14343478" cy="6141600"/>
          </a:xfrm>
          <a:prstGeom prst="roundRect">
            <a:avLst>
              <a:gd name="adj" fmla="val 1430"/>
            </a:avLst>
          </a:prstGeom>
          <a:noFill/>
          <a:ln w="571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lstStyle/>
          <a:p>
            <a:r>
              <a:rPr lang="de-DE" sz="3600" b="1" dirty="0" smtClean="0">
                <a:solidFill>
                  <a:schemeClr val="tx1"/>
                </a:solidFill>
                <a:latin typeface="+mj-lt"/>
                <a:ea typeface="Cambria Math" panose="02040503050406030204" pitchFamily="18" charset="0"/>
              </a:rPr>
              <a:t>  </a:t>
            </a:r>
            <a:r>
              <a:rPr lang="de-DE" sz="3200" b="1" dirty="0" smtClean="0">
                <a:solidFill>
                  <a:schemeClr val="tx1"/>
                </a:solidFill>
                <a:latin typeface="+mj-lt"/>
                <a:ea typeface="Cambria Math" panose="02040503050406030204" pitchFamily="18" charset="0"/>
              </a:rPr>
              <a:t> </a:t>
            </a:r>
            <a:r>
              <a:rPr lang="de-DE" sz="4800" b="1" dirty="0" smtClean="0">
                <a:solidFill>
                  <a:schemeClr val="tx1"/>
                </a:solidFill>
                <a:latin typeface="+mj-lt"/>
                <a:ea typeface="Cambria Math" panose="02040503050406030204" pitchFamily="18" charset="0"/>
              </a:rPr>
              <a:t>Ziel</a:t>
            </a:r>
          </a:p>
          <a:p>
            <a:pPr algn="just"/>
            <a:endParaRPr lang="de-DE" sz="300" dirty="0" smtClean="0">
              <a:solidFill>
                <a:schemeClr val="tx1"/>
              </a:solidFill>
              <a:latin typeface="+mj-lt"/>
              <a:ea typeface="Cambria Math" panose="02040503050406030204" pitchFamily="18" charset="0"/>
            </a:endParaRPr>
          </a:p>
          <a:p>
            <a:pPr lvl="0" algn="just">
              <a:lnSpc>
                <a:spcPts val="3400"/>
              </a:lnSpc>
            </a:pPr>
            <a:endParaRPr lang="de-DE" sz="1000" dirty="0">
              <a:solidFill>
                <a:prstClr val="black"/>
              </a:solidFill>
              <a:latin typeface="+mj-lt"/>
              <a:ea typeface="Cambria Math" panose="02040503050406030204" pitchFamily="18" charset="0"/>
              <a:cs typeface="Lao UI" panose="020B0502040204020203" pitchFamily="34" charset="0"/>
            </a:endParaRPr>
          </a:p>
          <a:p>
            <a:pPr algn="just">
              <a:lnSpc>
                <a:spcPts val="3400"/>
              </a:lnSpc>
            </a:pPr>
            <a:endParaRPr lang="de-DE" sz="2800" dirty="0" smtClean="0">
              <a:solidFill>
                <a:schemeClr val="tx1"/>
              </a:solidFill>
              <a:latin typeface="+mj-lt"/>
              <a:ea typeface="Cambria Math" panose="02040503050406030204" pitchFamily="18" charset="0"/>
            </a:endParaRPr>
          </a:p>
          <a:p>
            <a:pPr algn="just">
              <a:lnSpc>
                <a:spcPts val="3400"/>
              </a:lnSpc>
            </a:pPr>
            <a:endParaRPr lang="de-DE" sz="2800" dirty="0">
              <a:solidFill>
                <a:schemeClr val="tx1"/>
              </a:solidFill>
              <a:latin typeface="+mj-lt"/>
              <a:ea typeface="Cambria Math" panose="02040503050406030204" pitchFamily="18" charset="0"/>
            </a:endParaRPr>
          </a:p>
          <a:p>
            <a:pPr algn="just">
              <a:lnSpc>
                <a:spcPts val="3400"/>
              </a:lnSpc>
            </a:pPr>
            <a:endParaRPr lang="de-DE" sz="2800" dirty="0" smtClean="0">
              <a:solidFill>
                <a:schemeClr val="tx1"/>
              </a:solidFill>
              <a:latin typeface="+mj-lt"/>
              <a:ea typeface="Cambria Math" panose="02040503050406030204" pitchFamily="18" charset="0"/>
            </a:endParaRPr>
          </a:p>
          <a:p>
            <a:pPr algn="just">
              <a:lnSpc>
                <a:spcPts val="3400"/>
              </a:lnSpc>
            </a:pPr>
            <a:endParaRPr lang="de-DE" sz="2800" dirty="0">
              <a:solidFill>
                <a:schemeClr val="tx1"/>
              </a:solidFill>
              <a:latin typeface="+mj-lt"/>
              <a:ea typeface="Cambria Math" panose="02040503050406030204" pitchFamily="18" charset="0"/>
            </a:endParaRPr>
          </a:p>
          <a:p>
            <a:pPr algn="just">
              <a:lnSpc>
                <a:spcPts val="3400"/>
              </a:lnSpc>
            </a:pPr>
            <a:endParaRPr lang="de-DE" sz="2800" dirty="0" smtClean="0">
              <a:solidFill>
                <a:schemeClr val="tx1"/>
              </a:solidFill>
              <a:latin typeface="+mj-lt"/>
              <a:ea typeface="Cambria Math" panose="02040503050406030204" pitchFamily="18" charset="0"/>
            </a:endParaRPr>
          </a:p>
          <a:p>
            <a:pPr algn="just">
              <a:lnSpc>
                <a:spcPct val="114000"/>
              </a:lnSpc>
            </a:pPr>
            <a:endParaRPr lang="en-US" sz="4000" dirty="0" smtClean="0">
              <a:solidFill>
                <a:schemeClr val="tx1"/>
              </a:solidFill>
              <a:latin typeface="+mj-lt"/>
            </a:endParaRPr>
          </a:p>
          <a:p>
            <a:pPr algn="just">
              <a:lnSpc>
                <a:spcPct val="114000"/>
              </a:lnSpc>
            </a:pPr>
            <a:endParaRPr lang="de-DE" sz="4000" dirty="0" smtClean="0">
              <a:solidFill>
                <a:schemeClr val="tx1"/>
              </a:solidFill>
              <a:latin typeface="+mj-lt"/>
            </a:endParaRPr>
          </a:p>
        </p:txBody>
      </p:sp>
      <p:pic>
        <p:nvPicPr>
          <p:cNvPr id="22" name="Picture 2" descr="Z:\Projekte\NeuENV\NeuENV_Logo_3.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04697" y="40236978"/>
            <a:ext cx="3827634" cy="1573014"/>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1031" name="Picture 7" descr="Z:\Projekte\NeuENV\QR-Code_NeuNEV_Website.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7462139" y="40128703"/>
            <a:ext cx="1789565" cy="178956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5062470" y="40284821"/>
            <a:ext cx="8111683" cy="1477328"/>
          </a:xfrm>
          <a:prstGeom prst="rect">
            <a:avLst/>
          </a:prstGeom>
          <a:noFill/>
        </p:spPr>
        <p:txBody>
          <a:bodyPr wrap="square" rtlCol="0">
            <a:spAutoFit/>
          </a:bodyPr>
          <a:lstStyle/>
          <a:p>
            <a:pPr algn="ctr"/>
            <a:r>
              <a:rPr lang="de-DE" sz="6600" dirty="0" smtClean="0">
                <a:solidFill>
                  <a:srgbClr val="59A332"/>
                </a:solidFill>
                <a:latin typeface="+mj-lt"/>
                <a:ea typeface="Cambria Math" panose="02040503050406030204" pitchFamily="18" charset="0"/>
              </a:rPr>
              <a:t>www.neuenv.de</a:t>
            </a:r>
          </a:p>
          <a:p>
            <a:pPr algn="ctr"/>
            <a:r>
              <a:rPr lang="de-DE" sz="2400" dirty="0" smtClean="0">
                <a:solidFill>
                  <a:schemeClr val="tx1">
                    <a:lumMod val="65000"/>
                    <a:lumOff val="35000"/>
                  </a:schemeClr>
                </a:solidFill>
                <a:latin typeface="+mj-lt"/>
                <a:ea typeface="Cambria Math" panose="02040503050406030204" pitchFamily="18" charset="0"/>
              </a:rPr>
              <a:t>Kontakt: ute.menski@fu-berlin.de </a:t>
            </a:r>
          </a:p>
        </p:txBody>
      </p:sp>
      <p:pic>
        <p:nvPicPr>
          <p:cNvPr id="1032" name="Picture 8" descr="Z:\Projekte\NeuENV\3_Veröffentlichungen\POSTER_NeuENV\Max\Logos_Partner\Logo_FOES_150_RGB.jpg"/>
          <p:cNvPicPr>
            <a:picLocks noChangeAspect="1" noChangeArrowheads="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003321" y="40217744"/>
            <a:ext cx="5148636" cy="1611482"/>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Straight Connector 10"/>
          <p:cNvCxnSpPr/>
          <p:nvPr/>
        </p:nvCxnSpPr>
        <p:spPr>
          <a:xfrm>
            <a:off x="956002" y="39727833"/>
            <a:ext cx="28279261" cy="0"/>
          </a:xfrm>
          <a:prstGeom prst="line">
            <a:avLst/>
          </a:prstGeom>
          <a:ln>
            <a:solidFill>
              <a:srgbClr val="59A332"/>
            </a:solidFill>
            <a:prstDash val="solid"/>
          </a:ln>
        </p:spPr>
        <p:style>
          <a:lnRef idx="1">
            <a:schemeClr val="accent1"/>
          </a:lnRef>
          <a:fillRef idx="0">
            <a:schemeClr val="accent1"/>
          </a:fillRef>
          <a:effectRef idx="0">
            <a:schemeClr val="accent1"/>
          </a:effectRef>
          <a:fontRef idx="minor">
            <a:schemeClr val="tx1"/>
          </a:fontRef>
        </p:style>
      </p:cxnSp>
      <p:sp>
        <p:nvSpPr>
          <p:cNvPr id="46" name="Rechteck 45"/>
          <p:cNvSpPr/>
          <p:nvPr/>
        </p:nvSpPr>
        <p:spPr>
          <a:xfrm>
            <a:off x="1322781" y="7640452"/>
            <a:ext cx="13390841" cy="4888518"/>
          </a:xfrm>
          <a:prstGeom prst="rect">
            <a:avLst/>
          </a:prstGeom>
        </p:spPr>
        <p:txBody>
          <a:bodyPr wrap="square">
            <a:spAutoFit/>
          </a:bodyPr>
          <a:lstStyle/>
          <a:p>
            <a:pPr algn="just">
              <a:lnSpc>
                <a:spcPts val="3400"/>
              </a:lnSpc>
            </a:pPr>
            <a:r>
              <a:rPr lang="de-DE" sz="2800" dirty="0">
                <a:latin typeface="+mj-lt"/>
              </a:rPr>
              <a:t>Der vom BMBF </a:t>
            </a:r>
            <a:r>
              <a:rPr lang="de-DE" sz="2800" dirty="0" smtClean="0">
                <a:latin typeface="+mj-lt"/>
              </a:rPr>
              <a:t>geförderte </a:t>
            </a:r>
            <a:r>
              <a:rPr lang="de-DE" sz="2800" dirty="0">
                <a:latin typeface="+mj-lt"/>
              </a:rPr>
              <a:t>Forschungsverbund „Neue Strategien der </a:t>
            </a:r>
            <a:r>
              <a:rPr lang="de-DE" sz="2800" dirty="0" smtClean="0">
                <a:latin typeface="+mj-lt"/>
              </a:rPr>
              <a:t>Ernährungs-notfallvorsorge </a:t>
            </a:r>
            <a:r>
              <a:rPr lang="de-DE" sz="2800" dirty="0">
                <a:latin typeface="+mj-lt"/>
              </a:rPr>
              <a:t>(</a:t>
            </a:r>
            <a:r>
              <a:rPr lang="de-DE" sz="2800" dirty="0" err="1">
                <a:latin typeface="+mj-lt"/>
              </a:rPr>
              <a:t>NeuENV</a:t>
            </a:r>
            <a:r>
              <a:rPr lang="de-DE" sz="2800" dirty="0" smtClean="0">
                <a:latin typeface="+mj-lt"/>
              </a:rPr>
              <a:t>)“ hat das Ziel in </a:t>
            </a:r>
            <a:r>
              <a:rPr lang="de-DE" sz="2800" dirty="0">
                <a:latin typeface="+mj-lt"/>
              </a:rPr>
              <a:t>Zusammenarbeit mit allen relevanten Akteuren (Lebensmitteleinzelhandel, Politik, Hilfsorganisationen und Bevölkerung) neue Strategien </a:t>
            </a:r>
            <a:r>
              <a:rPr lang="de-DE" sz="2800" dirty="0" smtClean="0">
                <a:latin typeface="+mj-lt"/>
              </a:rPr>
              <a:t>für die Sicherung der Kritischen Infrastruktur Lebensmittelversorgung zu </a:t>
            </a:r>
            <a:r>
              <a:rPr lang="de-DE" sz="2800" dirty="0">
                <a:latin typeface="+mj-lt"/>
              </a:rPr>
              <a:t>entwickeln. </a:t>
            </a:r>
            <a:endParaRPr lang="de-DE" sz="2800" dirty="0" smtClean="0">
              <a:latin typeface="+mj-lt"/>
            </a:endParaRPr>
          </a:p>
          <a:p>
            <a:pPr algn="just">
              <a:lnSpc>
                <a:spcPts val="3400"/>
              </a:lnSpc>
            </a:pPr>
            <a:r>
              <a:rPr lang="de-DE" sz="2800" dirty="0" smtClean="0">
                <a:latin typeface="+mj-lt"/>
              </a:rPr>
              <a:t>Im </a:t>
            </a:r>
            <a:r>
              <a:rPr lang="de-DE" sz="2800" dirty="0">
                <a:latin typeface="+mj-lt"/>
              </a:rPr>
              <a:t>Rahmen dieses Projekts wurde </a:t>
            </a:r>
            <a:r>
              <a:rPr lang="de-DE" sz="2800" dirty="0" smtClean="0">
                <a:latin typeface="+mj-lt"/>
              </a:rPr>
              <a:t>eine </a:t>
            </a:r>
            <a:r>
              <a:rPr lang="de-DE" sz="2800" dirty="0">
                <a:latin typeface="+mj-lt"/>
              </a:rPr>
              <a:t>Untersuchung zum Bevorratungsverhalten privater </a:t>
            </a:r>
            <a:r>
              <a:rPr lang="de-DE" sz="2800" dirty="0" smtClean="0">
                <a:latin typeface="+mj-lt"/>
              </a:rPr>
              <a:t>Haushalte </a:t>
            </a:r>
            <a:r>
              <a:rPr lang="de-DE" sz="2800" dirty="0">
                <a:latin typeface="+mj-lt"/>
              </a:rPr>
              <a:t>und </a:t>
            </a:r>
            <a:r>
              <a:rPr lang="de-DE" sz="2800" dirty="0" smtClean="0">
                <a:latin typeface="+mj-lt"/>
              </a:rPr>
              <a:t>zur Kommunikation </a:t>
            </a:r>
            <a:r>
              <a:rPr lang="de-DE" sz="2800" dirty="0">
                <a:latin typeface="+mj-lt"/>
              </a:rPr>
              <a:t>im Fall einer </a:t>
            </a:r>
            <a:r>
              <a:rPr lang="de-DE" sz="2800" dirty="0" smtClean="0">
                <a:latin typeface="+mj-lt"/>
              </a:rPr>
              <a:t>Lebensmittelversorgungskrise </a:t>
            </a:r>
            <a:endParaRPr lang="de-DE" sz="2800" dirty="0">
              <a:latin typeface="+mj-lt"/>
            </a:endParaRPr>
          </a:p>
          <a:p>
            <a:pPr algn="just">
              <a:lnSpc>
                <a:spcPts val="3400"/>
              </a:lnSpc>
            </a:pPr>
            <a:r>
              <a:rPr lang="de-DE" sz="2800" dirty="0" smtClean="0">
                <a:latin typeface="+mj-lt"/>
              </a:rPr>
              <a:t>(z.B. ausgelöst durch einen schweren Stromausfall oder eine Pandemie) </a:t>
            </a:r>
            <a:r>
              <a:rPr lang="de-DE" sz="2800" dirty="0">
                <a:latin typeface="+mj-lt"/>
              </a:rPr>
              <a:t>durchgeführt</a:t>
            </a:r>
            <a:r>
              <a:rPr lang="de-DE" sz="2800" dirty="0" smtClean="0">
                <a:latin typeface="+mj-lt"/>
              </a:rPr>
              <a:t>. Zentrale Fragen hierbei waren: </a:t>
            </a:r>
          </a:p>
          <a:p>
            <a:pPr marL="457200" indent="-457200" algn="just">
              <a:lnSpc>
                <a:spcPts val="3400"/>
              </a:lnSpc>
              <a:buFont typeface="Arial" panose="020B0604020202020204" pitchFamily="34" charset="0"/>
              <a:buChar char="•"/>
            </a:pPr>
            <a:r>
              <a:rPr lang="de-DE" sz="2800" dirty="0" smtClean="0">
                <a:latin typeface="+mj-lt"/>
              </a:rPr>
              <a:t>In welchem Ausmaß und aus welchen Gründen haben private Haushalte einen Vorrat an Lebensmitteln zuhause?</a:t>
            </a:r>
          </a:p>
          <a:p>
            <a:pPr marL="457200" indent="-457200" algn="just">
              <a:lnSpc>
                <a:spcPts val="3400"/>
              </a:lnSpc>
              <a:buFont typeface="Arial" panose="020B0604020202020204" pitchFamily="34" charset="0"/>
              <a:buChar char="•"/>
            </a:pPr>
            <a:r>
              <a:rPr lang="de-DE" sz="2800" dirty="0" smtClean="0">
                <a:latin typeface="+mj-lt"/>
              </a:rPr>
              <a:t>Wie würde sich die Bevölkerung in der Krise informieren? </a:t>
            </a:r>
            <a:endParaRPr lang="de-DE" sz="2800" b="1" dirty="0">
              <a:solidFill>
                <a:prstClr val="black"/>
              </a:solidFill>
              <a:latin typeface="+mj-lt"/>
              <a:ea typeface="Cambria Math" panose="02040503050406030204" pitchFamily="18" charset="0"/>
              <a:cs typeface="Lao UI" panose="020B0502040204020203" pitchFamily="34" charset="0"/>
            </a:endParaRPr>
          </a:p>
        </p:txBody>
      </p:sp>
      <p:pic>
        <p:nvPicPr>
          <p:cNvPr id="2" name="Grafik 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300839" y="40240149"/>
            <a:ext cx="3599688" cy="1566672"/>
          </a:xfrm>
          <a:prstGeom prst="rect">
            <a:avLst/>
          </a:prstGeom>
        </p:spPr>
      </p:pic>
      <p:sp>
        <p:nvSpPr>
          <p:cNvPr id="55" name="Rechteck 54"/>
          <p:cNvSpPr/>
          <p:nvPr/>
        </p:nvSpPr>
        <p:spPr>
          <a:xfrm flipH="1">
            <a:off x="1322781" y="33539079"/>
            <a:ext cx="15490380" cy="4016484"/>
          </a:xfrm>
          <a:prstGeom prst="rect">
            <a:avLst/>
          </a:prstGeom>
        </p:spPr>
        <p:txBody>
          <a:bodyPr wrap="square">
            <a:spAutoFit/>
          </a:bodyPr>
          <a:lstStyle/>
          <a:p>
            <a:pPr marL="457200" lvl="0" indent="-457200" algn="just">
              <a:lnSpc>
                <a:spcPts val="3400"/>
              </a:lnSpc>
              <a:buFont typeface="Arial" panose="020B0604020202020204" pitchFamily="34" charset="0"/>
              <a:buChar char="•"/>
            </a:pPr>
            <a:r>
              <a:rPr lang="de-DE" sz="2800" dirty="0">
                <a:solidFill>
                  <a:schemeClr val="tx1">
                    <a:lumMod val="50000"/>
                  </a:schemeClr>
                </a:solidFill>
                <a:latin typeface="+mj-lt"/>
                <a:ea typeface="Calibri" panose="020F0502020204030204" pitchFamily="34" charset="0"/>
                <a:cs typeface="Times New Roman" panose="02020603050405020304" pitchFamily="18" charset="0"/>
              </a:rPr>
              <a:t>Privathaushalte sehen keine Notwendigkeit für eine krisenbedingte Bevorratung. Hierfür mangelt es an begründbaren </a:t>
            </a: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Szenarien (</a:t>
            </a: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z.B</a:t>
            </a: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 für einen schwerwiegenden Stromausfall). </a:t>
            </a:r>
            <a:endParaRPr lang="de-DE" sz="2800" dirty="0">
              <a:solidFill>
                <a:schemeClr val="tx1">
                  <a:lumMod val="50000"/>
                </a:schemeClr>
              </a:solidFill>
              <a:latin typeface="+mj-lt"/>
              <a:ea typeface="Calibri" panose="020F0502020204030204" pitchFamily="34" charset="0"/>
              <a:cs typeface="Times New Roman" panose="02020603050405020304" pitchFamily="18" charset="0"/>
            </a:endParaRPr>
          </a:p>
          <a:p>
            <a:pPr marL="457200" indent="-457200" algn="just">
              <a:lnSpc>
                <a:spcPts val="3400"/>
              </a:lnSpc>
              <a:buFont typeface="Arial" panose="020B0604020202020204" pitchFamily="34" charset="0"/>
              <a:buChar char="•"/>
            </a:pPr>
            <a:r>
              <a:rPr lang="de-DE" sz="2800" dirty="0">
                <a:solidFill>
                  <a:schemeClr val="tx1">
                    <a:lumMod val="50000"/>
                  </a:schemeClr>
                </a:solidFill>
                <a:latin typeface="+mj-lt"/>
                <a:ea typeface="Calibri" panose="020F0502020204030204" pitchFamily="34" charset="0"/>
                <a:cs typeface="Times New Roman" panose="02020603050405020304" pitchFamily="18" charset="0"/>
              </a:rPr>
              <a:t>Es ist anzunehmen, dass die Bevölkerung ihre </a:t>
            </a: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Bevorratungsdauer eher </a:t>
            </a:r>
            <a:r>
              <a:rPr lang="de-DE" sz="2800" dirty="0">
                <a:solidFill>
                  <a:schemeClr val="tx1">
                    <a:lumMod val="50000"/>
                  </a:schemeClr>
                </a:solidFill>
                <a:latin typeface="+mj-lt"/>
                <a:ea typeface="Calibri" panose="020F0502020204030204" pitchFamily="34" charset="0"/>
                <a:cs typeface="Times New Roman" panose="02020603050405020304" pitchFamily="18" charset="0"/>
              </a:rPr>
              <a:t>zu optimistisch einschätzt, da Zusammenhänge mit anderen </a:t>
            </a: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Kritischen Infrastrukturen (z.B. Wasser und Strom zur verträglichen Zubereitung von Lebensmitteln) nicht </a:t>
            </a:r>
            <a:r>
              <a:rPr lang="de-DE" sz="2800" dirty="0">
                <a:solidFill>
                  <a:schemeClr val="tx1">
                    <a:lumMod val="50000"/>
                  </a:schemeClr>
                </a:solidFill>
                <a:latin typeface="+mj-lt"/>
                <a:ea typeface="Calibri" panose="020F0502020204030204" pitchFamily="34" charset="0"/>
                <a:cs typeface="Times New Roman" panose="02020603050405020304" pitchFamily="18" charset="0"/>
              </a:rPr>
              <a:t>zwangsläufig berücksichtigt werden. </a:t>
            </a:r>
            <a:endParaRPr lang="de-DE" sz="2800" dirty="0" smtClean="0">
              <a:solidFill>
                <a:schemeClr val="tx1">
                  <a:lumMod val="50000"/>
                </a:schemeClr>
              </a:solidFill>
              <a:latin typeface="+mj-lt"/>
              <a:ea typeface="Calibri" panose="020F0502020204030204" pitchFamily="34" charset="0"/>
              <a:cs typeface="Times New Roman" panose="02020603050405020304" pitchFamily="18" charset="0"/>
            </a:endParaRPr>
          </a:p>
          <a:p>
            <a:pPr marL="457200" indent="-457200" algn="just">
              <a:lnSpc>
                <a:spcPts val="3400"/>
              </a:lnSpc>
              <a:buFont typeface="Arial" panose="020B0604020202020204" pitchFamily="34" charset="0"/>
              <a:buChar char="•"/>
            </a:pP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Fernsehen </a:t>
            </a:r>
            <a:r>
              <a:rPr lang="de-DE" sz="2800" dirty="0">
                <a:solidFill>
                  <a:schemeClr val="tx1">
                    <a:lumMod val="50000"/>
                  </a:schemeClr>
                </a:solidFill>
                <a:latin typeface="+mj-lt"/>
                <a:ea typeface="Calibri" panose="020F0502020204030204" pitchFamily="34" charset="0"/>
                <a:cs typeface="Times New Roman" panose="02020603050405020304" pitchFamily="18" charset="0"/>
              </a:rPr>
              <a:t>und Radio haben in der Krise nach wie </a:t>
            </a: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vor eine </a:t>
            </a:r>
            <a:r>
              <a:rPr lang="de-DE" sz="2800" dirty="0">
                <a:solidFill>
                  <a:schemeClr val="tx1">
                    <a:lumMod val="50000"/>
                  </a:schemeClr>
                </a:solidFill>
                <a:latin typeface="+mj-lt"/>
                <a:ea typeface="Calibri" panose="020F0502020204030204" pitchFamily="34" charset="0"/>
                <a:cs typeface="Times New Roman" panose="02020603050405020304" pitchFamily="18" charset="0"/>
              </a:rPr>
              <a:t>hohe Bedeutung, aber auch Online-Kanäle inkl. </a:t>
            </a:r>
            <a:r>
              <a:rPr lang="de-DE" sz="2800" dirty="0" err="1">
                <a:solidFill>
                  <a:schemeClr val="tx1">
                    <a:lumMod val="50000"/>
                  </a:schemeClr>
                </a:solidFill>
                <a:latin typeface="+mj-lt"/>
                <a:ea typeface="Calibri" panose="020F0502020204030204" pitchFamily="34" charset="0"/>
                <a:cs typeface="Times New Roman" panose="02020603050405020304" pitchFamily="18" charset="0"/>
              </a:rPr>
              <a:t>Social</a:t>
            </a:r>
            <a:r>
              <a:rPr lang="de-DE" sz="2800" dirty="0">
                <a:solidFill>
                  <a:schemeClr val="tx1">
                    <a:lumMod val="50000"/>
                  </a:schemeClr>
                </a:solidFill>
                <a:latin typeface="+mj-lt"/>
                <a:ea typeface="Calibri" panose="020F0502020204030204" pitchFamily="34" charset="0"/>
                <a:cs typeface="Times New Roman" panose="02020603050405020304" pitchFamily="18" charset="0"/>
              </a:rPr>
              <a:t> Media sind sehr wichtig, insbesondere für eine schnelle Befriedigung des stark erhöhten </a:t>
            </a: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Informationsbedarfs.</a:t>
            </a:r>
          </a:p>
          <a:p>
            <a:pPr marL="457200" indent="-457200" algn="just">
              <a:lnSpc>
                <a:spcPts val="3400"/>
              </a:lnSpc>
              <a:buFont typeface="Arial" panose="020B0604020202020204" pitchFamily="34" charset="0"/>
              <a:buChar char="•"/>
            </a:pP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Persönliche Gespräche sind in </a:t>
            </a:r>
            <a:r>
              <a:rPr lang="de-DE" sz="2800" dirty="0">
                <a:solidFill>
                  <a:schemeClr val="tx1">
                    <a:lumMod val="50000"/>
                  </a:schemeClr>
                </a:solidFill>
                <a:latin typeface="+mj-lt"/>
                <a:ea typeface="Calibri" panose="020F0502020204030204" pitchFamily="34" charset="0"/>
                <a:cs typeface="Times New Roman" panose="02020603050405020304" pitchFamily="18" charset="0"/>
              </a:rPr>
              <a:t>der Krise </a:t>
            </a: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ebenfalls von </a:t>
            </a:r>
            <a:r>
              <a:rPr lang="de-DE" sz="2800" dirty="0">
                <a:solidFill>
                  <a:schemeClr val="tx1">
                    <a:lumMod val="50000"/>
                  </a:schemeClr>
                </a:solidFill>
                <a:latin typeface="+mj-lt"/>
                <a:ea typeface="Calibri" panose="020F0502020204030204" pitchFamily="34" charset="0"/>
                <a:cs typeface="Times New Roman" panose="02020603050405020304" pitchFamily="18" charset="0"/>
              </a:rPr>
              <a:t>hoher </a:t>
            </a: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Bedeutung.</a:t>
            </a:r>
            <a:endParaRPr lang="de-DE" sz="2800" dirty="0">
              <a:solidFill>
                <a:schemeClr val="tx1">
                  <a:lumMod val="50000"/>
                </a:schemeClr>
              </a:solidFill>
              <a:latin typeface="+mj-lt"/>
              <a:ea typeface="Calibri" panose="020F0502020204030204" pitchFamily="34" charset="0"/>
              <a:cs typeface="Times New Roman" panose="02020603050405020304" pitchFamily="18" charset="0"/>
            </a:endParaRPr>
          </a:p>
        </p:txBody>
      </p:sp>
      <p:sp>
        <p:nvSpPr>
          <p:cNvPr id="72" name="Rechteck 71"/>
          <p:cNvSpPr/>
          <p:nvPr/>
        </p:nvSpPr>
        <p:spPr>
          <a:xfrm>
            <a:off x="7461216" y="22416002"/>
            <a:ext cx="8412771" cy="830997"/>
          </a:xfrm>
          <a:prstGeom prst="rect">
            <a:avLst/>
          </a:prstGeom>
        </p:spPr>
        <p:txBody>
          <a:bodyPr wrap="square">
            <a:spAutoFit/>
          </a:bodyPr>
          <a:lstStyle/>
          <a:p>
            <a:r>
              <a:rPr lang="de-DE" sz="1600" b="1" dirty="0" smtClean="0">
                <a:latin typeface="+mj-lt"/>
              </a:rPr>
              <a:t>Frage.</a:t>
            </a:r>
            <a:r>
              <a:rPr lang="de-DE" sz="1600" dirty="0" smtClean="0">
                <a:latin typeface="+mj-lt"/>
              </a:rPr>
              <a:t> </a:t>
            </a:r>
            <a:r>
              <a:rPr lang="de-DE" sz="1600" dirty="0">
                <a:latin typeface="+mj-lt"/>
              </a:rPr>
              <a:t>Wie sehr würden Sie den Auskünften der folgenden Personen und Organisationen in einer solchen Situation vertrauen? </a:t>
            </a:r>
            <a:r>
              <a:rPr lang="de-DE" sz="1600" dirty="0" smtClean="0">
                <a:latin typeface="+mj-lt"/>
              </a:rPr>
              <a:t>Fünfstufige </a:t>
            </a:r>
            <a:r>
              <a:rPr lang="de-DE" sz="1600" dirty="0">
                <a:latin typeface="+mj-lt"/>
              </a:rPr>
              <a:t>Skala von „überhaupt kein Vertrauen“ (Wert 1) bis „großes Vertrauen“ (Wert 5); Zusprechung von Vertrauen = kumulierte Werte 4 und 5. </a:t>
            </a:r>
          </a:p>
        </p:txBody>
      </p:sp>
      <p:sp>
        <p:nvSpPr>
          <p:cNvPr id="78" name="Rechteck 77"/>
          <p:cNvSpPr/>
          <p:nvPr/>
        </p:nvSpPr>
        <p:spPr>
          <a:xfrm>
            <a:off x="8768889" y="14478178"/>
            <a:ext cx="6872297" cy="558743"/>
          </a:xfrm>
          <a:prstGeom prst="rect">
            <a:avLst/>
          </a:prstGeom>
        </p:spPr>
        <p:txBody>
          <a:bodyPr wrap="square">
            <a:spAutoFit/>
          </a:bodyPr>
          <a:lstStyle/>
          <a:p>
            <a:pPr lvl="0" algn="ctr">
              <a:lnSpc>
                <a:spcPct val="115000"/>
              </a:lnSpc>
              <a:spcAft>
                <a:spcPts val="0"/>
              </a:spcAft>
              <a:tabLst>
                <a:tab pos="457200" algn="l"/>
              </a:tabLst>
            </a:pPr>
            <a:r>
              <a:rPr lang="de-DE" sz="2800" b="1" dirty="0" smtClean="0">
                <a:latin typeface="+mj-lt"/>
                <a:ea typeface="Calibri"/>
                <a:cs typeface="Arial"/>
              </a:rPr>
              <a:t>Vertrauen in Informationsquellen in der Krise</a:t>
            </a:r>
          </a:p>
        </p:txBody>
      </p:sp>
      <p:graphicFrame>
        <p:nvGraphicFramePr>
          <p:cNvPr id="38" name="Diagramm 37"/>
          <p:cNvGraphicFramePr>
            <a:graphicFrameLocks/>
          </p:cNvGraphicFramePr>
          <p:nvPr>
            <p:extLst>
              <p:ext uri="{D42A27DB-BD31-4B8C-83A1-F6EECF244321}">
                <p14:modId xmlns:p14="http://schemas.microsoft.com/office/powerpoint/2010/main" val="1886391190"/>
              </p:ext>
            </p:extLst>
          </p:nvPr>
        </p:nvGraphicFramePr>
        <p:xfrm>
          <a:off x="6957999" y="15337616"/>
          <a:ext cx="8640000" cy="7016400"/>
        </p:xfrm>
        <a:graphic>
          <a:graphicData uri="http://schemas.openxmlformats.org/drawingml/2006/chart">
            <c:chart xmlns:c="http://schemas.openxmlformats.org/drawingml/2006/chart" xmlns:r="http://schemas.openxmlformats.org/officeDocument/2006/relationships" r:id="rId12"/>
          </a:graphicData>
        </a:graphic>
      </p:graphicFrame>
      <p:sp>
        <p:nvSpPr>
          <p:cNvPr id="33" name="Rounded Rectangle 20"/>
          <p:cNvSpPr/>
          <p:nvPr/>
        </p:nvSpPr>
        <p:spPr>
          <a:xfrm>
            <a:off x="15775542" y="6687153"/>
            <a:ext cx="13476161" cy="6141692"/>
          </a:xfrm>
          <a:prstGeom prst="roundRect">
            <a:avLst>
              <a:gd name="adj" fmla="val 1430"/>
            </a:avLst>
          </a:prstGeom>
          <a:noFill/>
          <a:ln w="571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lstStyle/>
          <a:p>
            <a:r>
              <a:rPr lang="de-DE" sz="3600" b="1" dirty="0" smtClean="0">
                <a:solidFill>
                  <a:schemeClr val="tx1"/>
                </a:solidFill>
                <a:latin typeface="+mj-lt"/>
                <a:ea typeface="Cambria Math" panose="02040503050406030204" pitchFamily="18" charset="0"/>
              </a:rPr>
              <a:t>  </a:t>
            </a:r>
            <a:r>
              <a:rPr lang="de-DE" sz="3200" b="1" dirty="0" smtClean="0">
                <a:solidFill>
                  <a:schemeClr val="tx1"/>
                </a:solidFill>
                <a:latin typeface="+mj-lt"/>
                <a:ea typeface="Cambria Math" panose="02040503050406030204" pitchFamily="18" charset="0"/>
              </a:rPr>
              <a:t> </a:t>
            </a:r>
            <a:r>
              <a:rPr lang="de-DE" sz="4800" b="1" dirty="0" smtClean="0">
                <a:solidFill>
                  <a:schemeClr val="tx1"/>
                </a:solidFill>
                <a:latin typeface="+mj-lt"/>
                <a:ea typeface="Cambria Math" panose="02040503050406030204" pitchFamily="18" charset="0"/>
              </a:rPr>
              <a:t>Methode und Stichprobe</a:t>
            </a:r>
          </a:p>
          <a:p>
            <a:pPr algn="just"/>
            <a:endParaRPr lang="de-DE" sz="300" dirty="0" smtClean="0">
              <a:solidFill>
                <a:schemeClr val="tx1"/>
              </a:solidFill>
              <a:latin typeface="+mj-lt"/>
              <a:ea typeface="Cambria Math" panose="02040503050406030204" pitchFamily="18" charset="0"/>
            </a:endParaRPr>
          </a:p>
          <a:p>
            <a:pPr lvl="0" algn="just">
              <a:lnSpc>
                <a:spcPts val="3400"/>
              </a:lnSpc>
            </a:pPr>
            <a:endParaRPr lang="de-DE" sz="1000" dirty="0">
              <a:solidFill>
                <a:prstClr val="black"/>
              </a:solidFill>
              <a:latin typeface="+mj-lt"/>
              <a:ea typeface="Cambria Math" panose="02040503050406030204" pitchFamily="18" charset="0"/>
              <a:cs typeface="Lao UI" panose="020B0502040204020203" pitchFamily="34" charset="0"/>
            </a:endParaRPr>
          </a:p>
          <a:p>
            <a:pPr algn="just">
              <a:lnSpc>
                <a:spcPts val="3400"/>
              </a:lnSpc>
            </a:pPr>
            <a:endParaRPr lang="de-DE" sz="2800" dirty="0" smtClean="0">
              <a:solidFill>
                <a:schemeClr val="tx1"/>
              </a:solidFill>
              <a:latin typeface="+mj-lt"/>
              <a:ea typeface="Cambria Math" panose="02040503050406030204" pitchFamily="18" charset="0"/>
            </a:endParaRPr>
          </a:p>
          <a:p>
            <a:pPr algn="just">
              <a:lnSpc>
                <a:spcPts val="3400"/>
              </a:lnSpc>
            </a:pPr>
            <a:endParaRPr lang="de-DE" sz="2800" dirty="0">
              <a:solidFill>
                <a:schemeClr val="tx1"/>
              </a:solidFill>
              <a:latin typeface="+mj-lt"/>
              <a:ea typeface="Cambria Math" panose="02040503050406030204" pitchFamily="18" charset="0"/>
            </a:endParaRPr>
          </a:p>
          <a:p>
            <a:pPr algn="just">
              <a:lnSpc>
                <a:spcPts val="3400"/>
              </a:lnSpc>
            </a:pPr>
            <a:endParaRPr lang="de-DE" sz="2800" dirty="0" smtClean="0">
              <a:solidFill>
                <a:schemeClr val="tx1"/>
              </a:solidFill>
              <a:latin typeface="+mj-lt"/>
              <a:ea typeface="Cambria Math" panose="02040503050406030204" pitchFamily="18" charset="0"/>
            </a:endParaRPr>
          </a:p>
          <a:p>
            <a:pPr algn="just">
              <a:lnSpc>
                <a:spcPts val="3400"/>
              </a:lnSpc>
            </a:pPr>
            <a:endParaRPr lang="de-DE" sz="2800" dirty="0">
              <a:solidFill>
                <a:schemeClr val="tx1"/>
              </a:solidFill>
              <a:latin typeface="+mj-lt"/>
              <a:ea typeface="Cambria Math" panose="02040503050406030204" pitchFamily="18" charset="0"/>
            </a:endParaRPr>
          </a:p>
          <a:p>
            <a:pPr algn="just">
              <a:lnSpc>
                <a:spcPts val="3400"/>
              </a:lnSpc>
            </a:pPr>
            <a:endParaRPr lang="de-DE" sz="2800" dirty="0" smtClean="0">
              <a:solidFill>
                <a:schemeClr val="tx1"/>
              </a:solidFill>
              <a:latin typeface="+mj-lt"/>
              <a:ea typeface="Cambria Math" panose="02040503050406030204" pitchFamily="18" charset="0"/>
            </a:endParaRPr>
          </a:p>
          <a:p>
            <a:pPr algn="just">
              <a:lnSpc>
                <a:spcPct val="114000"/>
              </a:lnSpc>
            </a:pPr>
            <a:endParaRPr lang="en-US" sz="4000" dirty="0" smtClean="0">
              <a:solidFill>
                <a:schemeClr val="tx1"/>
              </a:solidFill>
              <a:latin typeface="+mj-lt"/>
            </a:endParaRPr>
          </a:p>
          <a:p>
            <a:pPr algn="just">
              <a:lnSpc>
                <a:spcPct val="114000"/>
              </a:lnSpc>
            </a:pPr>
            <a:endParaRPr lang="de-DE" sz="4000" dirty="0" smtClean="0">
              <a:solidFill>
                <a:schemeClr val="tx1"/>
              </a:solidFill>
              <a:latin typeface="+mj-lt"/>
            </a:endParaRPr>
          </a:p>
        </p:txBody>
      </p:sp>
      <p:sp>
        <p:nvSpPr>
          <p:cNvPr id="34" name="Rechteck 33"/>
          <p:cNvSpPr/>
          <p:nvPr/>
        </p:nvSpPr>
        <p:spPr>
          <a:xfrm>
            <a:off x="16228650" y="7640452"/>
            <a:ext cx="12651229" cy="4452501"/>
          </a:xfrm>
          <a:prstGeom prst="rect">
            <a:avLst/>
          </a:prstGeom>
        </p:spPr>
        <p:txBody>
          <a:bodyPr wrap="square">
            <a:spAutoFit/>
          </a:bodyPr>
          <a:lstStyle/>
          <a:p>
            <a:pPr algn="just">
              <a:lnSpc>
                <a:spcPts val="3400"/>
              </a:lnSpc>
            </a:pPr>
            <a:r>
              <a:rPr lang="de-DE" sz="2800" dirty="0" smtClean="0">
                <a:latin typeface="+mj-lt"/>
              </a:rPr>
              <a:t>Im Oktober 2013 und Mai 2014 wurden zwei bundesweite Online-Befragungen durchgeführt. An der ersten Befragung im Oktober 2013 mit dem thematischen Schwerpunkt „allgemeines Bevorratungsverhalten“ nahmen 52% Frauen und 48% Männer teil, die stellvertretend für ihren </a:t>
            </a:r>
            <a:r>
              <a:rPr lang="de-DE" sz="2800" dirty="0">
                <a:latin typeface="+mj-lt"/>
              </a:rPr>
              <a:t>H</a:t>
            </a:r>
            <a:r>
              <a:rPr lang="de-DE" sz="2800" dirty="0" smtClean="0">
                <a:latin typeface="+mj-lt"/>
              </a:rPr>
              <a:t>aushalt Auskunft gaben (n=3.022). Ein Drittel (33%) aller befragten Haushalte waren Einpersonenhaushalte. Bei der zweiten Befragung lag der Schwerpunkt auf der Risikowahrnehmung und der Kommunikation in einer Lebensmittelkrise. Ähnlich wie in der ersten Befragung waren </a:t>
            </a:r>
            <a:r>
              <a:rPr lang="de-DE" sz="2800" dirty="0" smtClean="0">
                <a:latin typeface="+mj-lt"/>
              </a:rPr>
              <a:t>53</a:t>
            </a:r>
            <a:r>
              <a:rPr lang="de-DE" sz="2800" dirty="0" smtClean="0">
                <a:latin typeface="+mj-lt"/>
              </a:rPr>
              <a:t>% der Befragten Frauen und 47% Männer (n=1.979). </a:t>
            </a:r>
            <a:r>
              <a:rPr lang="de-DE" sz="2800" dirty="0">
                <a:latin typeface="+mj-lt"/>
              </a:rPr>
              <a:t>Auch hier lebten 34 % in einem Einpersonenhaushalt. </a:t>
            </a:r>
            <a:r>
              <a:rPr lang="de-DE" sz="2800" dirty="0" smtClean="0">
                <a:latin typeface="+mj-lt"/>
              </a:rPr>
              <a:t>Ein Großteil der Personen aus der ersten Befragung nahm </a:t>
            </a:r>
            <a:r>
              <a:rPr lang="de-DE" sz="2800" dirty="0" smtClean="0">
                <a:latin typeface="+mj-lt"/>
              </a:rPr>
              <a:t>ebenfalls an </a:t>
            </a:r>
            <a:r>
              <a:rPr lang="de-DE" sz="2800" dirty="0" smtClean="0">
                <a:latin typeface="+mj-lt"/>
              </a:rPr>
              <a:t>der zweiten Umfrage teil (n=1.608).</a:t>
            </a:r>
          </a:p>
        </p:txBody>
      </p:sp>
      <p:graphicFrame>
        <p:nvGraphicFramePr>
          <p:cNvPr id="35" name="Diagramm 34"/>
          <p:cNvGraphicFramePr/>
          <p:nvPr>
            <p:extLst>
              <p:ext uri="{D42A27DB-BD31-4B8C-83A1-F6EECF244321}">
                <p14:modId xmlns:p14="http://schemas.microsoft.com/office/powerpoint/2010/main" val="27182046"/>
              </p:ext>
            </p:extLst>
          </p:nvPr>
        </p:nvGraphicFramePr>
        <p:xfrm>
          <a:off x="899151" y="23776178"/>
          <a:ext cx="13707929" cy="7822564"/>
        </p:xfrm>
        <a:graphic>
          <a:graphicData uri="http://schemas.openxmlformats.org/drawingml/2006/chart">
            <c:chart xmlns:c="http://schemas.openxmlformats.org/drawingml/2006/chart" xmlns:r="http://schemas.openxmlformats.org/officeDocument/2006/relationships" r:id="rId13"/>
          </a:graphicData>
        </a:graphic>
      </p:graphicFrame>
      <p:graphicFrame>
        <p:nvGraphicFramePr>
          <p:cNvPr id="56" name="Diagramm 55"/>
          <p:cNvGraphicFramePr>
            <a:graphicFrameLocks/>
          </p:cNvGraphicFramePr>
          <p:nvPr>
            <p:extLst>
              <p:ext uri="{D42A27DB-BD31-4B8C-83A1-F6EECF244321}">
                <p14:modId xmlns:p14="http://schemas.microsoft.com/office/powerpoint/2010/main" val="68042940"/>
              </p:ext>
            </p:extLst>
          </p:nvPr>
        </p:nvGraphicFramePr>
        <p:xfrm>
          <a:off x="14909695" y="15365201"/>
          <a:ext cx="9586956" cy="7014557"/>
        </p:xfrm>
        <a:graphic>
          <a:graphicData uri="http://schemas.openxmlformats.org/drawingml/2006/chart">
            <c:chart xmlns:c="http://schemas.openxmlformats.org/drawingml/2006/chart" xmlns:r="http://schemas.openxmlformats.org/officeDocument/2006/relationships" r:id="rId14"/>
          </a:graphicData>
        </a:graphic>
      </p:graphicFrame>
      <p:sp>
        <p:nvSpPr>
          <p:cNvPr id="68" name="Rechteck 67"/>
          <p:cNvSpPr/>
          <p:nvPr/>
        </p:nvSpPr>
        <p:spPr>
          <a:xfrm>
            <a:off x="16282109" y="14478178"/>
            <a:ext cx="6186925" cy="558743"/>
          </a:xfrm>
          <a:prstGeom prst="rect">
            <a:avLst/>
          </a:prstGeom>
        </p:spPr>
        <p:txBody>
          <a:bodyPr wrap="square">
            <a:spAutoFit/>
          </a:bodyPr>
          <a:lstStyle/>
          <a:p>
            <a:pPr lvl="0" algn="ctr">
              <a:lnSpc>
                <a:spcPct val="115000"/>
              </a:lnSpc>
              <a:spcAft>
                <a:spcPts val="0"/>
              </a:spcAft>
              <a:tabLst>
                <a:tab pos="457200" algn="l"/>
              </a:tabLst>
            </a:pPr>
            <a:r>
              <a:rPr lang="de-DE" sz="2800" b="1" dirty="0" smtClean="0">
                <a:latin typeface="+mj-lt"/>
                <a:ea typeface="Calibri"/>
                <a:cs typeface="Arial"/>
              </a:rPr>
              <a:t>Informationskanäle in der Krise</a:t>
            </a:r>
          </a:p>
        </p:txBody>
      </p:sp>
      <p:sp>
        <p:nvSpPr>
          <p:cNvPr id="41" name="Rechteck 40"/>
          <p:cNvSpPr/>
          <p:nvPr/>
        </p:nvSpPr>
        <p:spPr>
          <a:xfrm>
            <a:off x="14876000" y="27751927"/>
            <a:ext cx="13740534" cy="4452501"/>
          </a:xfrm>
          <a:prstGeom prst="rect">
            <a:avLst/>
          </a:prstGeom>
        </p:spPr>
        <p:txBody>
          <a:bodyPr wrap="square">
            <a:spAutoFit/>
          </a:bodyPr>
          <a:lstStyle/>
          <a:p>
            <a:pPr marL="457200" indent="-457200" algn="just">
              <a:lnSpc>
                <a:spcPts val="3400"/>
              </a:lnSpc>
              <a:buFont typeface="Arial" panose="020B0604020202020204" pitchFamily="34" charset="0"/>
              <a:buChar char="•"/>
            </a:pPr>
            <a:endParaRPr lang="de-DE" sz="2800" dirty="0"/>
          </a:p>
          <a:p>
            <a:pPr marL="457200" indent="-457200" algn="just">
              <a:lnSpc>
                <a:spcPts val="3400"/>
              </a:lnSpc>
              <a:buFont typeface="Arial" panose="020B0604020202020204" pitchFamily="34" charset="0"/>
              <a:buChar char="•"/>
            </a:pPr>
            <a:endParaRPr lang="de-DE" sz="2800" dirty="0" smtClean="0"/>
          </a:p>
          <a:p>
            <a:pPr algn="just">
              <a:lnSpc>
                <a:spcPts val="3400"/>
              </a:lnSpc>
            </a:pPr>
            <a:endParaRPr lang="de-DE" sz="2800" dirty="0" smtClean="0">
              <a:latin typeface="+mj-lt"/>
            </a:endParaRPr>
          </a:p>
          <a:p>
            <a:pPr algn="just">
              <a:lnSpc>
                <a:spcPts val="3400"/>
              </a:lnSpc>
            </a:pPr>
            <a:r>
              <a:rPr lang="de-DE" sz="2800" dirty="0" smtClean="0">
                <a:latin typeface="+mj-lt"/>
              </a:rPr>
              <a:t>Die meisten Haushalte bevorraten </a:t>
            </a:r>
            <a:r>
              <a:rPr lang="de-DE" sz="2800" dirty="0" smtClean="0">
                <a:latin typeface="+mj-lt"/>
              </a:rPr>
              <a:t>Lebensmittel u.a. um </a:t>
            </a:r>
            <a:r>
              <a:rPr lang="de-DE" sz="2800" dirty="0" smtClean="0">
                <a:latin typeface="+mj-lt"/>
              </a:rPr>
              <a:t>nicht täglich einkaufen gehen zu müssen (75,4%; n=1.955) oder eine gewisse Auswahl an Lebensmitteln zur Verfügung zu haben (72,0%; n=1.948). </a:t>
            </a:r>
            <a:r>
              <a:rPr lang="de-DE" sz="2800" dirty="0"/>
              <a:t>Sich bewusst zu bevorraten, um in einem Krisenfall (z.B. Hochwasser, Stromausfall etc.) für einen gewissen Zeitraum gerüstet zu sein, gaben nur 25,9% der Befragten (n=1.947) an. </a:t>
            </a:r>
          </a:p>
          <a:p>
            <a:pPr marL="457200" indent="-457200" algn="just">
              <a:lnSpc>
                <a:spcPts val="3400"/>
              </a:lnSpc>
              <a:buFont typeface="Arial" panose="020B0604020202020204" pitchFamily="34" charset="0"/>
              <a:buChar char="•"/>
            </a:pPr>
            <a:endParaRPr lang="de-DE" sz="2800" dirty="0" smtClean="0">
              <a:latin typeface="+mj-lt"/>
            </a:endParaRPr>
          </a:p>
          <a:p>
            <a:pPr marL="457200" indent="-457200" algn="just">
              <a:lnSpc>
                <a:spcPts val="3400"/>
              </a:lnSpc>
              <a:buFont typeface="Arial" panose="020B0604020202020204" pitchFamily="34" charset="0"/>
              <a:buChar char="•"/>
            </a:pPr>
            <a:endParaRPr lang="de-DE" sz="2800" dirty="0" smtClean="0">
              <a:latin typeface="+mj-lt"/>
            </a:endParaRPr>
          </a:p>
        </p:txBody>
      </p:sp>
      <p:sp>
        <p:nvSpPr>
          <p:cNvPr id="47" name="Rounded Rectangle 20"/>
          <p:cNvSpPr/>
          <p:nvPr/>
        </p:nvSpPr>
        <p:spPr>
          <a:xfrm>
            <a:off x="1989533" y="14617957"/>
            <a:ext cx="4049318" cy="6030000"/>
          </a:xfrm>
          <a:prstGeom prst="roundRect">
            <a:avLst>
              <a:gd name="adj" fmla="val 1430"/>
            </a:avLst>
          </a:prstGeom>
          <a:noFill/>
          <a:ln w="57150">
            <a:noFill/>
          </a:ln>
          <a:effectLst/>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lstStyle/>
          <a:p>
            <a:r>
              <a:rPr lang="de-DE" sz="16600" b="1" dirty="0" smtClean="0">
                <a:solidFill>
                  <a:srgbClr val="FFC000"/>
                </a:solidFill>
                <a:latin typeface="+mj-lt"/>
                <a:ea typeface="Cambria Math" panose="02040503050406030204" pitchFamily="18" charset="0"/>
              </a:rPr>
              <a:t>7%  </a:t>
            </a:r>
            <a:endParaRPr lang="de-DE" sz="16600" b="1" dirty="0" smtClean="0">
              <a:solidFill>
                <a:srgbClr val="FFC000"/>
              </a:solidFill>
              <a:latin typeface="+mj-lt"/>
              <a:ea typeface="Cambria Math" panose="02040503050406030204" pitchFamily="18" charset="0"/>
            </a:endParaRPr>
          </a:p>
          <a:p>
            <a:pPr algn="just"/>
            <a:r>
              <a:rPr lang="de-DE" sz="2800" dirty="0" smtClean="0">
                <a:solidFill>
                  <a:schemeClr val="tx1"/>
                </a:solidFill>
                <a:latin typeface="+mj-lt"/>
              </a:rPr>
              <a:t>kennen </a:t>
            </a:r>
            <a:r>
              <a:rPr lang="de-DE" sz="2800" dirty="0" smtClean="0">
                <a:solidFill>
                  <a:schemeClr val="tx1"/>
                </a:solidFill>
                <a:latin typeface="+mj-lt"/>
              </a:rPr>
              <a:t>Informations-angebote </a:t>
            </a:r>
            <a:r>
              <a:rPr lang="de-DE" sz="2800" dirty="0">
                <a:solidFill>
                  <a:schemeClr val="tx1"/>
                </a:solidFill>
                <a:latin typeface="+mj-lt"/>
              </a:rPr>
              <a:t>von </a:t>
            </a:r>
            <a:r>
              <a:rPr lang="de-DE" sz="2800" dirty="0" smtClean="0">
                <a:solidFill>
                  <a:schemeClr val="tx1"/>
                </a:solidFill>
                <a:latin typeface="+mj-lt"/>
              </a:rPr>
              <a:t>Behörden, in denen verschiedene Krisensituationen oder Notfälle beschrieben und Handlungsanweisungen (z.B. in Form von Checklisten) zur Vor-bereitung auf diese Situation vorgeschlagen werden.</a:t>
            </a:r>
            <a:endParaRPr lang="de-DE" sz="2800" dirty="0">
              <a:solidFill>
                <a:schemeClr val="tx1"/>
              </a:solidFill>
              <a:latin typeface="+mj-lt"/>
            </a:endParaRPr>
          </a:p>
        </p:txBody>
      </p:sp>
      <p:sp>
        <p:nvSpPr>
          <p:cNvPr id="48" name="Rechteck 47"/>
          <p:cNvSpPr/>
          <p:nvPr/>
        </p:nvSpPr>
        <p:spPr>
          <a:xfrm>
            <a:off x="1661134" y="14478178"/>
            <a:ext cx="6466832" cy="558743"/>
          </a:xfrm>
          <a:prstGeom prst="rect">
            <a:avLst/>
          </a:prstGeom>
        </p:spPr>
        <p:txBody>
          <a:bodyPr wrap="square">
            <a:spAutoFit/>
          </a:bodyPr>
          <a:lstStyle/>
          <a:p>
            <a:pPr lvl="0" algn="ctr">
              <a:lnSpc>
                <a:spcPct val="115000"/>
              </a:lnSpc>
              <a:spcAft>
                <a:spcPts val="0"/>
              </a:spcAft>
              <a:tabLst>
                <a:tab pos="457200" algn="l"/>
              </a:tabLst>
            </a:pPr>
            <a:r>
              <a:rPr lang="de-DE" sz="2800" b="1" dirty="0" smtClean="0">
                <a:latin typeface="+mj-lt"/>
                <a:ea typeface="Calibri"/>
                <a:cs typeface="Arial"/>
              </a:rPr>
              <a:t>Bekanntheit von Informationsangeboten</a:t>
            </a:r>
          </a:p>
        </p:txBody>
      </p:sp>
      <p:grpSp>
        <p:nvGrpSpPr>
          <p:cNvPr id="4" name="Gruppieren 3"/>
          <p:cNvGrpSpPr/>
          <p:nvPr/>
        </p:nvGrpSpPr>
        <p:grpSpPr>
          <a:xfrm>
            <a:off x="-3249318" y="15397136"/>
            <a:ext cx="13757875" cy="7989355"/>
            <a:chOff x="-4997670" y="16778747"/>
            <a:chExt cx="18878187" cy="7989355"/>
          </a:xfrm>
        </p:grpSpPr>
        <p:sp>
          <p:nvSpPr>
            <p:cNvPr id="37" name="Rechteck 36"/>
            <p:cNvSpPr/>
            <p:nvPr/>
          </p:nvSpPr>
          <p:spPr>
            <a:xfrm>
              <a:off x="-4997670" y="16778747"/>
              <a:ext cx="18878187" cy="514115"/>
            </a:xfrm>
            <a:prstGeom prst="rect">
              <a:avLst/>
            </a:prstGeom>
          </p:spPr>
          <p:txBody>
            <a:bodyPr wrap="square">
              <a:spAutoFit/>
            </a:bodyPr>
            <a:lstStyle/>
            <a:p>
              <a:pPr marL="457200" indent="-457200" algn="just">
                <a:lnSpc>
                  <a:spcPts val="3400"/>
                </a:lnSpc>
                <a:buFont typeface="Arial" panose="020B0604020202020204" pitchFamily="34" charset="0"/>
                <a:buChar char="•"/>
              </a:pPr>
              <a:endParaRPr lang="de-DE" sz="2800" dirty="0" smtClean="0">
                <a:latin typeface="+mj-lt"/>
              </a:endParaRPr>
            </a:p>
          </p:txBody>
        </p:sp>
        <p:sp>
          <p:nvSpPr>
            <p:cNvPr id="49" name="Rechteck 48"/>
            <p:cNvSpPr/>
            <p:nvPr/>
          </p:nvSpPr>
          <p:spPr>
            <a:xfrm>
              <a:off x="2190939" y="24209359"/>
              <a:ext cx="6029152" cy="558743"/>
            </a:xfrm>
            <a:prstGeom prst="rect">
              <a:avLst/>
            </a:prstGeom>
          </p:spPr>
          <p:txBody>
            <a:bodyPr wrap="square">
              <a:spAutoFit/>
            </a:bodyPr>
            <a:lstStyle/>
            <a:p>
              <a:pPr lvl="0">
                <a:lnSpc>
                  <a:spcPct val="115000"/>
                </a:lnSpc>
                <a:spcAft>
                  <a:spcPts val="0"/>
                </a:spcAft>
                <a:tabLst>
                  <a:tab pos="457200" algn="l"/>
                </a:tabLst>
              </a:pPr>
              <a:r>
                <a:rPr lang="de-DE" sz="2800" b="1" dirty="0" smtClean="0">
                  <a:latin typeface="+mj-lt"/>
                  <a:ea typeface="Calibri"/>
                  <a:cs typeface="Arial"/>
                </a:rPr>
                <a:t>Bevorratungsdauer in Tagen</a:t>
              </a:r>
            </a:p>
          </p:txBody>
        </p:sp>
      </p:grpSp>
      <p:sp>
        <p:nvSpPr>
          <p:cNvPr id="40" name="Rounded Rectangle 20"/>
          <p:cNvSpPr/>
          <p:nvPr/>
        </p:nvSpPr>
        <p:spPr>
          <a:xfrm>
            <a:off x="925526" y="13211553"/>
            <a:ext cx="28326178" cy="18999148"/>
          </a:xfrm>
          <a:prstGeom prst="roundRect">
            <a:avLst>
              <a:gd name="adj" fmla="val 984"/>
            </a:avLst>
          </a:prstGeom>
          <a:noFill/>
          <a:ln w="571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lstStyle/>
          <a:p>
            <a:r>
              <a:rPr lang="de-DE" sz="4800" b="1" dirty="0" smtClean="0">
                <a:solidFill>
                  <a:schemeClr val="tx1"/>
                </a:solidFill>
                <a:latin typeface="+mj-lt"/>
                <a:ea typeface="Cambria Math" panose="02040503050406030204" pitchFamily="18" charset="0"/>
              </a:rPr>
              <a:t>  Ergebnisse</a:t>
            </a:r>
          </a:p>
          <a:p>
            <a:pPr algn="just"/>
            <a:endParaRPr lang="de-DE" sz="300" dirty="0" smtClean="0">
              <a:solidFill>
                <a:schemeClr val="tx1"/>
              </a:solidFill>
              <a:latin typeface="+mj-lt"/>
              <a:ea typeface="Cambria Math" panose="02040503050406030204" pitchFamily="18" charset="0"/>
            </a:endParaRPr>
          </a:p>
          <a:p>
            <a:pPr lvl="0" algn="just">
              <a:lnSpc>
                <a:spcPts val="3400"/>
              </a:lnSpc>
            </a:pPr>
            <a:endParaRPr lang="de-DE" sz="1000" dirty="0">
              <a:solidFill>
                <a:prstClr val="black"/>
              </a:solidFill>
              <a:latin typeface="+mj-lt"/>
              <a:ea typeface="Cambria Math" panose="02040503050406030204" pitchFamily="18" charset="0"/>
              <a:cs typeface="Lao UI" panose="020B0502040204020203" pitchFamily="34" charset="0"/>
            </a:endParaRPr>
          </a:p>
          <a:p>
            <a:pPr algn="just">
              <a:lnSpc>
                <a:spcPts val="3400"/>
              </a:lnSpc>
            </a:pPr>
            <a:endParaRPr lang="de-DE" sz="2800" dirty="0" smtClean="0">
              <a:solidFill>
                <a:schemeClr val="tx1"/>
              </a:solidFill>
              <a:latin typeface="+mj-lt"/>
              <a:ea typeface="Cambria Math" panose="02040503050406030204" pitchFamily="18" charset="0"/>
            </a:endParaRPr>
          </a:p>
          <a:p>
            <a:pPr algn="just">
              <a:lnSpc>
                <a:spcPts val="3400"/>
              </a:lnSpc>
            </a:pPr>
            <a:endParaRPr lang="de-DE" sz="2800" dirty="0">
              <a:solidFill>
                <a:schemeClr val="tx1"/>
              </a:solidFill>
              <a:latin typeface="+mj-lt"/>
              <a:ea typeface="Cambria Math" panose="02040503050406030204" pitchFamily="18" charset="0"/>
            </a:endParaRPr>
          </a:p>
          <a:p>
            <a:pPr algn="just">
              <a:lnSpc>
                <a:spcPts val="3400"/>
              </a:lnSpc>
            </a:pPr>
            <a:endParaRPr lang="de-DE" sz="2800" dirty="0" smtClean="0">
              <a:solidFill>
                <a:schemeClr val="tx1"/>
              </a:solidFill>
              <a:latin typeface="+mj-lt"/>
              <a:ea typeface="Cambria Math" panose="02040503050406030204" pitchFamily="18" charset="0"/>
            </a:endParaRPr>
          </a:p>
          <a:p>
            <a:pPr algn="just">
              <a:lnSpc>
                <a:spcPts val="3400"/>
              </a:lnSpc>
            </a:pPr>
            <a:endParaRPr lang="de-DE" sz="2800" dirty="0">
              <a:solidFill>
                <a:schemeClr val="tx1"/>
              </a:solidFill>
              <a:latin typeface="+mj-lt"/>
              <a:ea typeface="Cambria Math" panose="02040503050406030204" pitchFamily="18" charset="0"/>
            </a:endParaRPr>
          </a:p>
          <a:p>
            <a:pPr algn="just">
              <a:lnSpc>
                <a:spcPts val="3400"/>
              </a:lnSpc>
            </a:pPr>
            <a:endParaRPr lang="de-DE" sz="2800" dirty="0" smtClean="0">
              <a:solidFill>
                <a:schemeClr val="tx1"/>
              </a:solidFill>
              <a:latin typeface="+mj-lt"/>
              <a:ea typeface="Cambria Math" panose="02040503050406030204" pitchFamily="18" charset="0"/>
            </a:endParaRPr>
          </a:p>
          <a:p>
            <a:pPr algn="just">
              <a:lnSpc>
                <a:spcPct val="114000"/>
              </a:lnSpc>
            </a:pPr>
            <a:endParaRPr lang="en-US" sz="4000" dirty="0" smtClean="0">
              <a:solidFill>
                <a:schemeClr val="tx1"/>
              </a:solidFill>
              <a:latin typeface="+mj-lt"/>
            </a:endParaRPr>
          </a:p>
          <a:p>
            <a:pPr algn="just">
              <a:lnSpc>
                <a:spcPct val="114000"/>
              </a:lnSpc>
            </a:pPr>
            <a:endParaRPr lang="de-DE" sz="4000" dirty="0" smtClean="0">
              <a:solidFill>
                <a:schemeClr val="tx1"/>
              </a:solidFill>
              <a:latin typeface="+mj-lt"/>
            </a:endParaRPr>
          </a:p>
        </p:txBody>
      </p:sp>
      <p:sp>
        <p:nvSpPr>
          <p:cNvPr id="54" name="Rounded Rectangle 20"/>
          <p:cNvSpPr/>
          <p:nvPr/>
        </p:nvSpPr>
        <p:spPr>
          <a:xfrm>
            <a:off x="956003" y="32566033"/>
            <a:ext cx="16388100" cy="5159789"/>
          </a:xfrm>
          <a:prstGeom prst="roundRect">
            <a:avLst>
              <a:gd name="adj" fmla="val 1430"/>
            </a:avLst>
          </a:prstGeom>
          <a:noFill/>
          <a:ln w="571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lstStyle/>
          <a:p>
            <a:pPr marL="266700" algn="just"/>
            <a:r>
              <a:rPr lang="de-DE" sz="4800" b="1" dirty="0">
                <a:solidFill>
                  <a:schemeClr val="tx1"/>
                </a:solidFill>
                <a:latin typeface="+mj-lt"/>
                <a:ea typeface="Cambria Math" panose="02040503050406030204" pitchFamily="18" charset="0"/>
              </a:rPr>
              <a:t>Diskussion</a:t>
            </a:r>
          </a:p>
        </p:txBody>
      </p:sp>
      <p:sp>
        <p:nvSpPr>
          <p:cNvPr id="51" name="Rechteck 50"/>
          <p:cNvSpPr/>
          <p:nvPr/>
        </p:nvSpPr>
        <p:spPr>
          <a:xfrm>
            <a:off x="3924145" y="38487837"/>
            <a:ext cx="24542571" cy="400110"/>
          </a:xfrm>
          <a:prstGeom prst="rect">
            <a:avLst/>
          </a:prstGeom>
        </p:spPr>
        <p:txBody>
          <a:bodyPr wrap="square">
            <a:spAutoFit/>
          </a:bodyPr>
          <a:lstStyle/>
          <a:p>
            <a:pPr marL="360363" indent="-360363"/>
            <a:r>
              <a:rPr lang="de-DE" sz="2000" dirty="0" smtClean="0">
                <a:latin typeface="+mj-lt"/>
              </a:rPr>
              <a:t>Bundesamt </a:t>
            </a:r>
            <a:r>
              <a:rPr lang="de-DE" sz="2000" dirty="0">
                <a:latin typeface="+mj-lt"/>
              </a:rPr>
              <a:t>für Bevölkerungsschutz und </a:t>
            </a:r>
            <a:r>
              <a:rPr lang="de-DE" sz="2000" dirty="0" smtClean="0">
                <a:latin typeface="+mj-lt"/>
              </a:rPr>
              <a:t>Katastrophenhilfe (BBK) </a:t>
            </a:r>
            <a:r>
              <a:rPr lang="de-DE" sz="2000" dirty="0">
                <a:latin typeface="+mj-lt"/>
              </a:rPr>
              <a:t>(2013). </a:t>
            </a:r>
            <a:r>
              <a:rPr lang="de-DE" sz="2000" i="1" dirty="0">
                <a:latin typeface="+mj-lt"/>
              </a:rPr>
              <a:t>Katastrophenalarm. Ratgeber für Notfallvorsorge und </a:t>
            </a:r>
            <a:r>
              <a:rPr lang="de-DE" sz="2000" i="1" dirty="0" smtClean="0">
                <a:latin typeface="+mj-lt"/>
              </a:rPr>
              <a:t>richtiges Handeln </a:t>
            </a:r>
            <a:r>
              <a:rPr lang="de-DE" sz="2000" i="1" dirty="0">
                <a:latin typeface="+mj-lt"/>
              </a:rPr>
              <a:t>in Notsituationen</a:t>
            </a:r>
            <a:r>
              <a:rPr lang="de-DE" sz="2000" dirty="0">
                <a:latin typeface="+mj-lt"/>
              </a:rPr>
              <a:t>. </a:t>
            </a:r>
            <a:r>
              <a:rPr lang="de-DE" sz="2000" dirty="0" smtClean="0">
                <a:latin typeface="+mj-lt"/>
              </a:rPr>
              <a:t>Bonn: </a:t>
            </a:r>
            <a:r>
              <a:rPr lang="de-DE" sz="2000" dirty="0"/>
              <a:t>Bundesamt für Bevölkerungsschutz und </a:t>
            </a:r>
            <a:r>
              <a:rPr lang="de-DE" sz="2000" dirty="0" smtClean="0"/>
              <a:t>Katastrophenhilfe.</a:t>
            </a:r>
            <a:endParaRPr lang="de-DE" sz="2000" dirty="0">
              <a:latin typeface="+mj-lt"/>
            </a:endParaRPr>
          </a:p>
        </p:txBody>
      </p:sp>
      <p:sp>
        <p:nvSpPr>
          <p:cNvPr id="53" name="Rechteck 52"/>
          <p:cNvSpPr/>
          <p:nvPr/>
        </p:nvSpPr>
        <p:spPr>
          <a:xfrm>
            <a:off x="1591131" y="30722239"/>
            <a:ext cx="12897852" cy="830997"/>
          </a:xfrm>
          <a:prstGeom prst="rect">
            <a:avLst/>
          </a:prstGeom>
        </p:spPr>
        <p:txBody>
          <a:bodyPr wrap="square">
            <a:spAutoFit/>
          </a:bodyPr>
          <a:lstStyle/>
          <a:p>
            <a:r>
              <a:rPr lang="de-DE" sz="1600" b="1" dirty="0" smtClean="0">
                <a:latin typeface="+mj-lt"/>
              </a:rPr>
              <a:t>Frage</a:t>
            </a:r>
            <a:r>
              <a:rPr lang="de-DE" sz="1600" dirty="0" smtClean="0">
                <a:latin typeface="+mj-lt"/>
              </a:rPr>
              <a:t>. </a:t>
            </a:r>
            <a:r>
              <a:rPr lang="de-DE" sz="1600" dirty="0">
                <a:latin typeface="+mj-lt"/>
              </a:rPr>
              <a:t>Stellen Sie sich bitte vor, Sie müssten mit den Lebensmitteln, die Sie derzeit zu Hause haben, auskommen. Für wie viele Tage könnten alle Haushaltsmitglieder mit den vorhandenen Lebensmitteln versorgt werden? (offene Angabe)</a:t>
            </a:r>
          </a:p>
          <a:p>
            <a:r>
              <a:rPr lang="de-DE" sz="1600" b="1" dirty="0" smtClean="0">
                <a:latin typeface="+mj-lt"/>
              </a:rPr>
              <a:t>Hinweis.</a:t>
            </a:r>
            <a:r>
              <a:rPr lang="de-DE" sz="1600" dirty="0" smtClean="0">
                <a:latin typeface="+mj-lt"/>
              </a:rPr>
              <a:t> Die kumulierten Prozentangaben beziehen sich auf die jeweils </a:t>
            </a:r>
            <a:r>
              <a:rPr lang="de-DE" sz="1600" dirty="0" smtClean="0">
                <a:latin typeface="+mj-lt"/>
              </a:rPr>
              <a:t>obere Klassengrenze </a:t>
            </a:r>
            <a:r>
              <a:rPr lang="de-DE" sz="1600" dirty="0" smtClean="0">
                <a:latin typeface="+mj-lt"/>
              </a:rPr>
              <a:t>der zusammengefassten Tagesklassen. </a:t>
            </a:r>
          </a:p>
        </p:txBody>
      </p:sp>
      <p:sp>
        <p:nvSpPr>
          <p:cNvPr id="59" name="Rechteck 58"/>
          <p:cNvSpPr/>
          <p:nvPr/>
        </p:nvSpPr>
        <p:spPr>
          <a:xfrm>
            <a:off x="16304934" y="22409948"/>
            <a:ext cx="8483863" cy="830997"/>
          </a:xfrm>
          <a:prstGeom prst="rect">
            <a:avLst/>
          </a:prstGeom>
        </p:spPr>
        <p:txBody>
          <a:bodyPr wrap="square">
            <a:spAutoFit/>
          </a:bodyPr>
          <a:lstStyle/>
          <a:p>
            <a:r>
              <a:rPr lang="de-DE" sz="1600" b="1" dirty="0" smtClean="0"/>
              <a:t>Fragen. </a:t>
            </a:r>
            <a:r>
              <a:rPr lang="de-DE" sz="1600" dirty="0"/>
              <a:t>Wo würden Sie sich in dieser Situation</a:t>
            </a:r>
            <a:r>
              <a:rPr lang="de-DE" sz="1600" u="sng" dirty="0"/>
              <a:t> am ehesten</a:t>
            </a:r>
            <a:r>
              <a:rPr lang="de-DE" sz="1600" dirty="0"/>
              <a:t> informieren</a:t>
            </a:r>
            <a:r>
              <a:rPr lang="de-DE" sz="1600" dirty="0" smtClean="0"/>
              <a:t>?; </a:t>
            </a:r>
          </a:p>
          <a:p>
            <a:r>
              <a:rPr lang="de-DE" sz="1600" dirty="0" smtClean="0"/>
              <a:t>Würden </a:t>
            </a:r>
            <a:r>
              <a:rPr lang="de-DE" sz="1600" dirty="0"/>
              <a:t>Sie in dieser Situation </a:t>
            </a:r>
            <a:r>
              <a:rPr lang="de-DE" sz="1600" dirty="0" err="1"/>
              <a:t>Social</a:t>
            </a:r>
            <a:r>
              <a:rPr lang="de-DE" sz="1600" dirty="0"/>
              <a:t> Media (z.B. Facebook, Twitter, YouTube, Blogs) nutzen? </a:t>
            </a:r>
            <a:r>
              <a:rPr lang="de-DE" sz="1600" dirty="0" smtClean="0"/>
              <a:t> </a:t>
            </a:r>
            <a:endParaRPr lang="de-DE" sz="1600" dirty="0"/>
          </a:p>
          <a:p>
            <a:endParaRPr lang="de-DE" sz="1600" dirty="0"/>
          </a:p>
        </p:txBody>
      </p:sp>
      <p:sp>
        <p:nvSpPr>
          <p:cNvPr id="45" name="Rounded Rectangle 20"/>
          <p:cNvSpPr/>
          <p:nvPr/>
        </p:nvSpPr>
        <p:spPr>
          <a:xfrm>
            <a:off x="956002" y="38106837"/>
            <a:ext cx="28295701" cy="1126915"/>
          </a:xfrm>
          <a:prstGeom prst="roundRect">
            <a:avLst>
              <a:gd name="adj" fmla="val 1430"/>
            </a:avLst>
          </a:prstGeom>
          <a:noFill/>
          <a:ln w="571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lstStyle/>
          <a:p>
            <a:pPr marL="265113" algn="just"/>
            <a:r>
              <a:rPr lang="de-DE" sz="4800" b="1" dirty="0" smtClean="0">
                <a:solidFill>
                  <a:schemeClr val="tx1"/>
                </a:solidFill>
                <a:ea typeface="Calibri"/>
                <a:cs typeface="Arial"/>
              </a:rPr>
              <a:t>Literatur</a:t>
            </a:r>
            <a:endParaRPr lang="de-DE" sz="4000" dirty="0" smtClean="0">
              <a:solidFill>
                <a:schemeClr val="tx1"/>
              </a:solidFill>
              <a:latin typeface="+mj-lt"/>
            </a:endParaRPr>
          </a:p>
        </p:txBody>
      </p:sp>
      <p:sp>
        <p:nvSpPr>
          <p:cNvPr id="57" name="Rounded Rectangle 20"/>
          <p:cNvSpPr/>
          <p:nvPr/>
        </p:nvSpPr>
        <p:spPr>
          <a:xfrm>
            <a:off x="24056861" y="14617176"/>
            <a:ext cx="4218351" cy="6031562"/>
          </a:xfrm>
          <a:prstGeom prst="roundRect">
            <a:avLst>
              <a:gd name="adj" fmla="val 1430"/>
            </a:avLst>
          </a:prstGeom>
          <a:noFill/>
          <a:ln w="57150">
            <a:noFill/>
          </a:ln>
          <a:effectLst/>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lstStyle/>
          <a:p>
            <a:pPr algn="just"/>
            <a:r>
              <a:rPr lang="de-DE" sz="16600" b="1" dirty="0" smtClean="0">
                <a:solidFill>
                  <a:srgbClr val="59A332"/>
                </a:solidFill>
                <a:latin typeface="+mj-lt"/>
                <a:ea typeface="Cambria Math" panose="02040503050406030204" pitchFamily="18" charset="0"/>
              </a:rPr>
              <a:t>20%</a:t>
            </a:r>
            <a:endParaRPr lang="de-DE" sz="4800" dirty="0" smtClean="0">
              <a:solidFill>
                <a:schemeClr val="tx1"/>
              </a:solidFill>
              <a:latin typeface="+mj-lt"/>
              <a:ea typeface="Cambria Math" panose="02040503050406030204" pitchFamily="18" charset="0"/>
            </a:endParaRPr>
          </a:p>
          <a:p>
            <a:pPr algn="just"/>
            <a:r>
              <a:rPr lang="de-DE" sz="2800" dirty="0" smtClean="0">
                <a:solidFill>
                  <a:schemeClr val="tx1"/>
                </a:solidFill>
                <a:latin typeface="+mj-lt"/>
              </a:rPr>
              <a:t>haben einen speziellen Lebensmittelbedarf wie z.B. Säuglingsnahrung, allergenarme bzw. -freie, vegetarische oder vegane Nahrungsmittel.</a:t>
            </a:r>
            <a:endParaRPr lang="de-DE" sz="2800" dirty="0">
              <a:solidFill>
                <a:schemeClr val="tx1"/>
              </a:solidFill>
              <a:latin typeface="+mj-lt"/>
            </a:endParaRPr>
          </a:p>
        </p:txBody>
      </p:sp>
      <p:sp>
        <p:nvSpPr>
          <p:cNvPr id="58" name="Rechteck 57"/>
          <p:cNvSpPr/>
          <p:nvPr/>
        </p:nvSpPr>
        <p:spPr>
          <a:xfrm>
            <a:off x="23109958" y="14510494"/>
            <a:ext cx="6029152" cy="523220"/>
          </a:xfrm>
          <a:prstGeom prst="rect">
            <a:avLst/>
          </a:prstGeom>
        </p:spPr>
        <p:txBody>
          <a:bodyPr wrap="square">
            <a:spAutoFit/>
          </a:bodyPr>
          <a:lstStyle/>
          <a:p>
            <a:pPr algn="ctr">
              <a:defRPr sz="1800" b="1" i="0" u="none" strike="noStrike" kern="1200" baseline="0">
                <a:solidFill>
                  <a:sysClr val="windowText" lastClr="000000"/>
                </a:solidFill>
                <a:latin typeface="+mn-lt"/>
                <a:ea typeface="+mn-ea"/>
                <a:cs typeface="+mn-cs"/>
              </a:defRPr>
            </a:pPr>
            <a:r>
              <a:rPr lang="de-DE" sz="2800" dirty="0" smtClean="0"/>
              <a:t>Spezialbedarf an Lebensmitteln</a:t>
            </a:r>
            <a:endParaRPr lang="de-DE" sz="2800" dirty="0"/>
          </a:p>
        </p:txBody>
      </p:sp>
      <p:sp>
        <p:nvSpPr>
          <p:cNvPr id="44" name="Rechteck 43"/>
          <p:cNvSpPr/>
          <p:nvPr/>
        </p:nvSpPr>
        <p:spPr>
          <a:xfrm>
            <a:off x="14876000" y="28400663"/>
            <a:ext cx="12367857" cy="587853"/>
          </a:xfrm>
          <a:prstGeom prst="rect">
            <a:avLst/>
          </a:prstGeom>
        </p:spPr>
        <p:txBody>
          <a:bodyPr wrap="square">
            <a:spAutoFit/>
          </a:bodyPr>
          <a:lstStyle/>
          <a:p>
            <a:pPr lvl="0">
              <a:lnSpc>
                <a:spcPct val="115000"/>
              </a:lnSpc>
              <a:spcAft>
                <a:spcPts val="0"/>
              </a:spcAft>
              <a:tabLst>
                <a:tab pos="457200" algn="l"/>
              </a:tabLst>
            </a:pPr>
            <a:r>
              <a:rPr lang="de-DE" sz="2800" b="1" dirty="0" smtClean="0">
                <a:latin typeface="+mj-lt"/>
                <a:ea typeface="Calibri"/>
                <a:cs typeface="Arial"/>
              </a:rPr>
              <a:t>Gründe für die Bevorratung von Lebensmitteln</a:t>
            </a:r>
          </a:p>
        </p:txBody>
      </p:sp>
      <p:sp>
        <p:nvSpPr>
          <p:cNvPr id="52" name="Rounded Rectangle 20"/>
          <p:cNvSpPr/>
          <p:nvPr/>
        </p:nvSpPr>
        <p:spPr>
          <a:xfrm>
            <a:off x="17697633" y="32566032"/>
            <a:ext cx="11554071" cy="5159789"/>
          </a:xfrm>
          <a:prstGeom prst="roundRect">
            <a:avLst>
              <a:gd name="adj" fmla="val 1430"/>
            </a:avLst>
          </a:prstGeom>
          <a:noFill/>
          <a:ln w="571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lstStyle/>
          <a:p>
            <a:pPr marL="168275" algn="just"/>
            <a:r>
              <a:rPr lang="de-DE" sz="4800" b="1" dirty="0" smtClean="0">
                <a:solidFill>
                  <a:schemeClr val="tx1"/>
                </a:solidFill>
                <a:latin typeface="+mj-lt"/>
                <a:ea typeface="Cambria Math" panose="02040503050406030204" pitchFamily="18" charset="0"/>
              </a:rPr>
              <a:t>Schlussfolgerungen</a:t>
            </a:r>
            <a:endParaRPr lang="de-DE" sz="4000" dirty="0" smtClean="0">
              <a:solidFill>
                <a:schemeClr val="tx1"/>
              </a:solidFill>
              <a:latin typeface="+mj-lt"/>
            </a:endParaRPr>
          </a:p>
        </p:txBody>
      </p:sp>
      <p:sp>
        <p:nvSpPr>
          <p:cNvPr id="60" name="Rechteck 59"/>
          <p:cNvSpPr/>
          <p:nvPr/>
        </p:nvSpPr>
        <p:spPr>
          <a:xfrm flipH="1">
            <a:off x="18038375" y="33540563"/>
            <a:ext cx="10907612" cy="3580467"/>
          </a:xfrm>
          <a:prstGeom prst="rect">
            <a:avLst/>
          </a:prstGeom>
        </p:spPr>
        <p:txBody>
          <a:bodyPr wrap="square">
            <a:spAutoFit/>
          </a:bodyPr>
          <a:lstStyle/>
          <a:p>
            <a:pPr marL="457200" indent="-457200" algn="just">
              <a:lnSpc>
                <a:spcPts val="3400"/>
              </a:lnSpc>
              <a:buFont typeface="Arial" panose="020B0604020202020204" pitchFamily="34" charset="0"/>
              <a:buChar char="•"/>
            </a:pP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Privathaushalte können in der zukünftigen Strategie </a:t>
            </a:r>
            <a:r>
              <a:rPr lang="de-DE" sz="2800" dirty="0">
                <a:solidFill>
                  <a:schemeClr val="tx1">
                    <a:lumMod val="50000"/>
                  </a:schemeClr>
                </a:solidFill>
                <a:latin typeface="+mj-lt"/>
                <a:ea typeface="Calibri" panose="020F0502020204030204" pitchFamily="34" charset="0"/>
                <a:cs typeface="Times New Roman" panose="02020603050405020304" pitchFamily="18" charset="0"/>
              </a:rPr>
              <a:t>der </a:t>
            </a: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Ernährungsnotfallvorsorge </a:t>
            </a:r>
            <a:r>
              <a:rPr lang="de-DE" sz="2800" dirty="0">
                <a:solidFill>
                  <a:schemeClr val="tx1">
                    <a:lumMod val="50000"/>
                  </a:schemeClr>
                </a:solidFill>
                <a:latin typeface="+mj-lt"/>
                <a:ea typeface="Calibri" panose="020F0502020204030204" pitchFamily="34" charset="0"/>
                <a:cs typeface="Times New Roman" panose="02020603050405020304" pitchFamily="18" charset="0"/>
              </a:rPr>
              <a:t>nur eine kleine Rolle spielen</a:t>
            </a: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a:t>
            </a:r>
          </a:p>
          <a:p>
            <a:pPr marL="457200" indent="-457200" algn="just">
              <a:lnSpc>
                <a:spcPts val="3400"/>
              </a:lnSpc>
              <a:buFont typeface="Arial" panose="020B0604020202020204" pitchFamily="34" charset="0"/>
              <a:buChar char="•"/>
            </a:pPr>
            <a:r>
              <a:rPr lang="de-DE" sz="2800" dirty="0" smtClean="0"/>
              <a:t>Ein Stärkung des Bevorratungsverhaltens kann eher durch indirekte Maßnahmen erzielt werden wie die Betonung anderer Vorteile </a:t>
            </a:r>
            <a:br>
              <a:rPr lang="de-DE" sz="2800" dirty="0" smtClean="0"/>
            </a:br>
            <a:r>
              <a:rPr lang="de-DE" sz="2800" dirty="0" smtClean="0"/>
              <a:t>(z.B</a:t>
            </a:r>
            <a:r>
              <a:rPr lang="de-DE" sz="2800" dirty="0"/>
              <a:t>. Einkauf von </a:t>
            </a:r>
            <a:r>
              <a:rPr lang="de-DE" sz="2800" dirty="0" smtClean="0"/>
              <a:t>Sonderangeboten)</a:t>
            </a:r>
            <a:r>
              <a:rPr lang="de-DE" sz="2800" dirty="0" smtClean="0">
                <a:solidFill>
                  <a:schemeClr val="tx1">
                    <a:lumMod val="50000"/>
                  </a:schemeClr>
                </a:solidFill>
                <a:latin typeface="+mj-lt"/>
                <a:cs typeface="Times New Roman" panose="02020603050405020304" pitchFamily="18" charset="0"/>
              </a:rPr>
              <a:t> </a:t>
            </a:r>
            <a:r>
              <a:rPr lang="de-DE" sz="2800" dirty="0" smtClean="0"/>
              <a:t>durch Bevorratung.</a:t>
            </a:r>
          </a:p>
          <a:p>
            <a:pPr marL="457200" indent="-457200" algn="just">
              <a:lnSpc>
                <a:spcPts val="3400"/>
              </a:lnSpc>
              <a:buFont typeface="Arial" panose="020B0604020202020204" pitchFamily="34" charset="0"/>
              <a:buChar char="•"/>
            </a:pP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Behörden sollten die Bevölkerung in ihre Krisenvorsorge einbeziehen, </a:t>
            </a: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z.B</a:t>
            </a:r>
            <a:r>
              <a:rPr lang="de-DE" sz="2800" dirty="0" smtClean="0">
                <a:solidFill>
                  <a:schemeClr val="tx1">
                    <a:lumMod val="50000"/>
                  </a:schemeClr>
                </a:solidFill>
                <a:latin typeface="+mj-lt"/>
                <a:ea typeface="Calibri" panose="020F0502020204030204" pitchFamily="34" charset="0"/>
                <a:cs typeface="Times New Roman" panose="02020603050405020304" pitchFamily="18" charset="0"/>
              </a:rPr>
              <a:t>. über partizipative Risikokommunikationsverfahren.</a:t>
            </a:r>
          </a:p>
          <a:p>
            <a:pPr algn="just">
              <a:lnSpc>
                <a:spcPts val="3400"/>
              </a:lnSpc>
            </a:pPr>
            <a:endParaRPr lang="de-DE" sz="2800" dirty="0">
              <a:solidFill>
                <a:prstClr val="black"/>
              </a:solidFill>
              <a:latin typeface="+mj-lt"/>
              <a:ea typeface="Cambria Math" panose="02040503050406030204" pitchFamily="18" charset="0"/>
              <a:cs typeface="Lao UI" panose="020B0502040204020203" pitchFamily="34" charset="0"/>
            </a:endParaRPr>
          </a:p>
        </p:txBody>
      </p:sp>
      <p:sp>
        <p:nvSpPr>
          <p:cNvPr id="61" name="Rechteck 60"/>
          <p:cNvSpPr/>
          <p:nvPr/>
        </p:nvSpPr>
        <p:spPr>
          <a:xfrm>
            <a:off x="14831231" y="23611119"/>
            <a:ext cx="13292585" cy="4401205"/>
          </a:xfrm>
          <a:prstGeom prst="rect">
            <a:avLst/>
          </a:prstGeom>
        </p:spPr>
        <p:txBody>
          <a:bodyPr wrap="square">
            <a:spAutoFit/>
          </a:bodyPr>
          <a:lstStyle/>
          <a:p>
            <a:pPr algn="just"/>
            <a:r>
              <a:rPr lang="de-DE" sz="5600" b="1" dirty="0">
                <a:solidFill>
                  <a:schemeClr val="tx1">
                    <a:lumMod val="50000"/>
                    <a:lumOff val="50000"/>
                  </a:schemeClr>
                </a:solidFill>
              </a:rPr>
              <a:t>Die von den zuständigen Behörden empfohlenen 14 Tage, die ein Haushalt mit eigenen Vorräten auskommen sollte </a:t>
            </a:r>
            <a:r>
              <a:rPr lang="de-DE" sz="5600" b="1" dirty="0" smtClean="0">
                <a:solidFill>
                  <a:schemeClr val="tx1">
                    <a:lumMod val="50000"/>
                    <a:lumOff val="50000"/>
                  </a:schemeClr>
                </a:solidFill>
              </a:rPr>
              <a:t/>
            </a:r>
            <a:br>
              <a:rPr lang="de-DE" sz="5600" b="1" dirty="0" smtClean="0">
                <a:solidFill>
                  <a:schemeClr val="tx1">
                    <a:lumMod val="50000"/>
                    <a:lumOff val="50000"/>
                  </a:schemeClr>
                </a:solidFill>
              </a:rPr>
            </a:br>
            <a:r>
              <a:rPr lang="de-DE" sz="5600" b="1" dirty="0" smtClean="0">
                <a:solidFill>
                  <a:schemeClr val="tx1">
                    <a:lumMod val="50000"/>
                    <a:lumOff val="50000"/>
                  </a:schemeClr>
                </a:solidFill>
              </a:rPr>
              <a:t>(z.B</a:t>
            </a:r>
            <a:r>
              <a:rPr lang="de-DE" sz="5600" b="1" dirty="0">
                <a:solidFill>
                  <a:schemeClr val="tx1">
                    <a:lumMod val="50000"/>
                    <a:lumOff val="50000"/>
                  </a:schemeClr>
                </a:solidFill>
              </a:rPr>
              <a:t>. BBK 2013), schaffen nach eigener Aussage nur </a:t>
            </a:r>
            <a:r>
              <a:rPr lang="de-DE" sz="5600" b="1" dirty="0" smtClean="0">
                <a:solidFill>
                  <a:schemeClr val="tx1">
                    <a:lumMod val="50000"/>
                    <a:lumOff val="50000"/>
                  </a:schemeClr>
                </a:solidFill>
              </a:rPr>
              <a:t>16,6 </a:t>
            </a:r>
            <a:r>
              <a:rPr lang="de-DE" sz="5600" b="1" dirty="0">
                <a:solidFill>
                  <a:schemeClr val="tx1">
                    <a:lumMod val="50000"/>
                    <a:lumOff val="50000"/>
                  </a:schemeClr>
                </a:solidFill>
              </a:rPr>
              <a:t>% der Befragten</a:t>
            </a:r>
            <a:r>
              <a:rPr lang="de-DE" sz="5600" b="1" dirty="0" smtClean="0">
                <a:solidFill>
                  <a:schemeClr val="tx1">
                    <a:lumMod val="50000"/>
                    <a:lumOff val="50000"/>
                  </a:schemeClr>
                </a:solidFill>
              </a:rPr>
              <a:t>.</a:t>
            </a:r>
            <a:endParaRPr lang="de-DE" sz="5600" b="1" dirty="0" smtClean="0">
              <a:solidFill>
                <a:schemeClr val="tx1">
                  <a:lumMod val="50000"/>
                  <a:lumOff val="50000"/>
                </a:schemeClr>
              </a:solidFill>
              <a:latin typeface="+mj-lt"/>
            </a:endParaRPr>
          </a:p>
        </p:txBody>
      </p:sp>
    </p:spTree>
    <p:extLst>
      <p:ext uri="{BB962C8B-B14F-4D97-AF65-F5344CB8AC3E}">
        <p14:creationId xmlns:p14="http://schemas.microsoft.com/office/powerpoint/2010/main" val="3811290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803</Words>
  <Application>Microsoft Office PowerPoint</Application>
  <PresentationFormat>Benutzerdefiniert</PresentationFormat>
  <Paragraphs>80</Paragraphs>
  <Slides>1</Slides>
  <Notes>1</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vt:i4>
      </vt:variant>
    </vt:vector>
  </HeadingPairs>
  <TitlesOfParts>
    <vt:vector size="8" baseType="lpstr">
      <vt:lpstr>Arial</vt:lpstr>
      <vt:lpstr>Calibri</vt:lpstr>
      <vt:lpstr>Cambria Math</vt:lpstr>
      <vt:lpstr>Lao UI</vt:lpstr>
      <vt:lpstr>Times New Roman</vt:lpstr>
      <vt:lpstr>Trebuchet MS</vt:lpstr>
      <vt:lpstr>Office Theme</vt:lpstr>
      <vt:lpstr>PowerPoint-Präsentation</vt:lpstr>
    </vt:vector>
  </TitlesOfParts>
  <Company>FU-Berlin FBs IMP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Berger, Maximilian</dc:creator>
  <cp:lastModifiedBy>Wahl, Stefanie</cp:lastModifiedBy>
  <cp:revision>292</cp:revision>
  <cp:lastPrinted>2015-04-01T13:51:42Z</cp:lastPrinted>
  <dcterms:created xsi:type="dcterms:W3CDTF">2013-10-07T07:54:01Z</dcterms:created>
  <dcterms:modified xsi:type="dcterms:W3CDTF">2015-04-01T14:52:30Z</dcterms:modified>
</cp:coreProperties>
</file>